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62a1d81f2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62a1d81f23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63a268a768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63a268a768_7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2cc8f33a3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62cc8f33a3_5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63a268a7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63a268a76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63a268a7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63a268a76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3ad037ce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63ad037ced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63ad037ced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63ad037ced_4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62a1d81f23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62a1d81f23_1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62a1d81f23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62a1d81f23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62a1d81f2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62a1d81f23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62a1d81f2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162a1d81f23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2cc8f33a3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62cc8f33a3_8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2cc8f33a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62cc8f33a3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2a1d81f2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62a1d81f23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2cc8f33a3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62cc8f33a3_7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2cc8f33a3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62cc8f33a3_9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2a1d81f23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62a1d81f23_4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github.com/knudatascientists/HAB-predict-service" TargetMode="External"/><Relationship Id="rId6" Type="http://schemas.openxmlformats.org/officeDocument/2006/relationships/hyperlink" Target="https://walnut-geese-506.notion.site/4-ad1c64e1e7b042b5a18243369687479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hyperlink" Target="https://walnut-geese-506.notion.site/0bcfe6d9d1144d018528f0b9d8613edd?v=46fe68c544ba40b69528ea66ca41d6f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hyperlink" Target="https://walnut-geese-506.notion.site/dcf4ed352dff46608747c1958940f56d?v=e06eb81fc2bc416f8f705ef83810a32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hyperlink" Target="https://kry1126.shinyapps.io/Team4/" TargetMode="External"/><Relationship Id="rId6" Type="http://schemas.openxmlformats.org/officeDocument/2006/relationships/hyperlink" Target="http://127.0.0.1:8000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hyperlink" Target="https://data.kma.go.kr/cmmn/main.do" TargetMode="External"/><Relationship Id="rId6" Type="http://schemas.openxmlformats.org/officeDocument/2006/relationships/hyperlink" Target="https://www.nifs.go.kr/red/main.red" TargetMode="External"/><Relationship Id="rId7" Type="http://schemas.openxmlformats.org/officeDocument/2006/relationships/hyperlink" Target="https://www.data.go.kr/data/15057069/openapi.d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2387599"/>
            <a:ext cx="12192000" cy="4470401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3715109" y="3626221"/>
            <a:ext cx="4842300" cy="17622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 u="none" cap="none" strike="noStrike">
                <a:solidFill>
                  <a:srgbClr val="F2A0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 </a:t>
            </a:r>
            <a:r>
              <a:rPr b="1" i="1" lang="en-US" sz="40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</a:t>
            </a:r>
            <a:r>
              <a:rPr b="1" i="1" lang="en-US" sz="4000" u="none" cap="none" strike="noStrike">
                <a:solidFill>
                  <a:srgbClr val="92D8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알리미</a:t>
            </a:r>
            <a:endParaRPr b="1" i="1" sz="4000" u="none" cap="none" strike="noStrike">
              <a:solidFill>
                <a:srgbClr val="92D86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</a:rPr>
              <a:t>사조참치</a:t>
            </a:r>
            <a:endParaRPr b="1" i="0" sz="3000" u="none" cap="none" strike="noStrike">
              <a:solidFill>
                <a:srgbClr val="FFFFFF"/>
              </a:solidFill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4867271" y="1468203"/>
            <a:ext cx="2446451" cy="1762075"/>
            <a:chOff x="4867271" y="1468203"/>
            <a:chExt cx="2446451" cy="1762075"/>
          </a:xfrm>
        </p:grpSpPr>
        <p:grpSp>
          <p:nvGrpSpPr>
            <p:cNvPr id="87" name="Google Shape;87;p13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88" name="Google Shape;88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" name="Google Shape;89;p13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91" name="Google Shape;91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92" name="Google Shape;92;p13"/>
            <p:cNvCxnSpPr/>
            <p:nvPr/>
          </p:nvCxnSpPr>
          <p:spPr>
            <a:xfrm>
              <a:off x="4867271" y="2393977"/>
              <a:ext cx="2446451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3" name="Google Shape;93;p13"/>
          <p:cNvSpPr txBox="1"/>
          <p:nvPr/>
        </p:nvSpPr>
        <p:spPr>
          <a:xfrm>
            <a:off x="3306650" y="5599750"/>
            <a:ext cx="565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b="1" lang="en-US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/   </a:t>
            </a:r>
            <a:r>
              <a:rPr b="1" lang="en-US" sz="2000" u="sng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Notion</a:t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22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p22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1384560" y="428675"/>
            <a:ext cx="10179771" cy="79716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구성도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0" name="Google Shape;280;p22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81" name="Google Shape;281;p22"/>
          <p:cNvGrpSpPr/>
          <p:nvPr/>
        </p:nvGrpSpPr>
        <p:grpSpPr>
          <a:xfrm>
            <a:off x="330698" y="428675"/>
            <a:ext cx="936932" cy="790134"/>
            <a:chOff x="5031892" y="1468203"/>
            <a:chExt cx="2089449" cy="1762075"/>
          </a:xfrm>
        </p:grpSpPr>
        <p:grpSp>
          <p:nvGrpSpPr>
            <p:cNvPr id="282" name="Google Shape;282;p22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283" name="Google Shape;283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Google Shape;284;p22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86" name="Google Shape;286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87" name="Google Shape;287;p22"/>
            <p:cNvCxnSpPr/>
            <p:nvPr/>
          </p:nvCxnSpPr>
          <p:spPr>
            <a:xfrm>
              <a:off x="5031892" y="2393976"/>
              <a:ext cx="2089449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8" name="Google Shape;288;p22"/>
          <p:cNvGrpSpPr/>
          <p:nvPr/>
        </p:nvGrpSpPr>
        <p:grpSpPr>
          <a:xfrm>
            <a:off x="912361" y="1444698"/>
            <a:ext cx="10046393" cy="4984698"/>
            <a:chOff x="-711209" y="1136042"/>
            <a:chExt cx="10273436" cy="5354709"/>
          </a:xfrm>
        </p:grpSpPr>
        <p:sp>
          <p:nvSpPr>
            <p:cNvPr id="289" name="Google Shape;289;p22"/>
            <p:cNvSpPr/>
            <p:nvPr/>
          </p:nvSpPr>
          <p:spPr>
            <a:xfrm>
              <a:off x="2630727" y="1823951"/>
              <a:ext cx="6931500" cy="4666800"/>
            </a:xfrm>
            <a:prstGeom prst="roundRect">
              <a:avLst>
                <a:gd fmla="val 16667" name="adj"/>
              </a:avLst>
            </a:prstGeom>
            <a:solidFill>
              <a:srgbClr val="E7E6E6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-711209" y="3318943"/>
              <a:ext cx="1203900" cy="11781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User</a:t>
              </a:r>
              <a:endParaRPr b="1" sz="1500"/>
            </a:p>
          </p:txBody>
        </p:sp>
        <p:sp>
          <p:nvSpPr>
            <p:cNvPr id="291" name="Google Shape;291;p22"/>
            <p:cNvSpPr txBox="1"/>
            <p:nvPr/>
          </p:nvSpPr>
          <p:spPr>
            <a:xfrm>
              <a:off x="739781" y="4240795"/>
              <a:ext cx="1614000" cy="14385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적조 예측값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적조 정보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관광 정보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날씨 정보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광고 제공</a:t>
              </a:r>
              <a:endParaRPr b="1" sz="1500"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4384878" y="2308925"/>
              <a:ext cx="1411200" cy="805800"/>
            </a:xfrm>
            <a:prstGeom prst="roundRect">
              <a:avLst>
                <a:gd fmla="val 16667" name="adj"/>
              </a:avLst>
            </a:prstGeom>
            <a:solidFill>
              <a:srgbClr val="EAEFDD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RawData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수집 모듈</a:t>
              </a:r>
              <a:endParaRPr b="1" sz="1500"/>
            </a:p>
          </p:txBody>
        </p:sp>
        <p:sp>
          <p:nvSpPr>
            <p:cNvPr id="293" name="Google Shape;293;p22"/>
            <p:cNvSpPr txBox="1"/>
            <p:nvPr/>
          </p:nvSpPr>
          <p:spPr>
            <a:xfrm>
              <a:off x="739782" y="2923687"/>
              <a:ext cx="1614000" cy="6879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위치 데이터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개인정보 데이터</a:t>
              </a:r>
              <a:endParaRPr b="1" sz="1500"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2196762" y="1136042"/>
              <a:ext cx="1800000" cy="687900"/>
            </a:xfrm>
            <a:prstGeom prst="roundRect">
              <a:avLst>
                <a:gd fmla="val 16667" name="adj"/>
              </a:avLst>
            </a:prstGeom>
            <a:solidFill>
              <a:srgbClr val="F6EFD6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기상청 Open API </a:t>
              </a:r>
              <a:endParaRPr b="1" sz="1500"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6277075" y="2297250"/>
              <a:ext cx="1411200" cy="805800"/>
            </a:xfrm>
            <a:prstGeom prst="roundRect">
              <a:avLst>
                <a:gd fmla="val 16667" name="adj"/>
              </a:avLst>
            </a:prstGeom>
            <a:solidFill>
              <a:srgbClr val="EAEFDD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데이터 전처리 모듈</a:t>
              </a:r>
              <a:endParaRPr b="1" sz="1500"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8292165" y="2338326"/>
              <a:ext cx="1038000" cy="3600000"/>
            </a:xfrm>
            <a:prstGeom prst="roundRect">
              <a:avLst>
                <a:gd fmla="val 16667" name="adj"/>
              </a:avLst>
            </a:prstGeom>
            <a:solidFill>
              <a:srgbClr val="C8D3CE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관계형 DB</a:t>
              </a:r>
              <a:endParaRPr b="1" sz="1500"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2865876" y="2338176"/>
              <a:ext cx="1038000" cy="3600000"/>
            </a:xfrm>
            <a:prstGeom prst="roundRect">
              <a:avLst>
                <a:gd fmla="val 16667" name="adj"/>
              </a:avLst>
            </a:prstGeom>
            <a:solidFill>
              <a:srgbClr val="C8D3CE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적조 알리미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GUI</a:t>
              </a:r>
              <a:endParaRPr b="1" sz="1500"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4388580" y="4240788"/>
              <a:ext cx="1411200" cy="805800"/>
            </a:xfrm>
            <a:prstGeom prst="roundRect">
              <a:avLst>
                <a:gd fmla="val 16667" name="adj"/>
              </a:avLst>
            </a:prstGeom>
            <a:solidFill>
              <a:srgbClr val="D4E9E7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관광 정보 제공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시스템</a:t>
              </a:r>
              <a:endParaRPr b="1" sz="1500"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4384871" y="3274848"/>
              <a:ext cx="1411200" cy="805800"/>
            </a:xfrm>
            <a:prstGeom prst="roundRect">
              <a:avLst>
                <a:gd fmla="val 16667" name="adj"/>
              </a:avLst>
            </a:prstGeom>
            <a:solidFill>
              <a:srgbClr val="D4E9E7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적조 예측 시스템</a:t>
              </a:r>
              <a:endParaRPr b="1" sz="1500"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4190481" y="1136042"/>
              <a:ext cx="1800000" cy="687900"/>
            </a:xfrm>
            <a:prstGeom prst="roundRect">
              <a:avLst>
                <a:gd fmla="val 16667" name="adj"/>
              </a:avLst>
            </a:prstGeom>
            <a:solidFill>
              <a:srgbClr val="F6EFD6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관광 정보 시스템 </a:t>
              </a:r>
              <a:endParaRPr b="1" sz="1500"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6277075" y="3270613"/>
              <a:ext cx="1411200" cy="805800"/>
            </a:xfrm>
            <a:prstGeom prst="roundRect">
              <a:avLst>
                <a:gd fmla="val 16667" name="adj"/>
              </a:avLst>
            </a:prstGeom>
            <a:solidFill>
              <a:srgbClr val="E9DBED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예측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Model</a:t>
              </a:r>
              <a:endParaRPr b="1" sz="1500"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4388580" y="5210400"/>
              <a:ext cx="1411200" cy="805800"/>
            </a:xfrm>
            <a:prstGeom prst="roundRect">
              <a:avLst>
                <a:gd fmla="val 16667" name="adj"/>
              </a:avLst>
            </a:prstGeom>
            <a:solidFill>
              <a:srgbClr val="D4E9E7"/>
            </a:solidFill>
            <a:ln cap="flat" cmpd="sng" w="2857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날씨 정보 제공</a:t>
              </a:r>
              <a:endParaRPr b="1" sz="1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/>
                <a:t>시스템</a:t>
              </a:r>
              <a:endParaRPr b="1" sz="1500"/>
            </a:p>
          </p:txBody>
        </p:sp>
        <p:cxnSp>
          <p:nvCxnSpPr>
            <p:cNvPr id="303" name="Google Shape;303;p22"/>
            <p:cNvCxnSpPr>
              <a:stCxn id="297" idx="3"/>
              <a:endCxn id="292" idx="1"/>
            </p:cNvCxnSpPr>
            <p:nvPr/>
          </p:nvCxnSpPr>
          <p:spPr>
            <a:xfrm flipH="1" rot="10800000">
              <a:off x="3903876" y="2711676"/>
              <a:ext cx="480900" cy="14265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04" name="Google Shape;304;p22"/>
            <p:cNvCxnSpPr>
              <a:stCxn id="292" idx="0"/>
              <a:endCxn id="294" idx="2"/>
            </p:cNvCxnSpPr>
            <p:nvPr/>
          </p:nvCxnSpPr>
          <p:spPr>
            <a:xfrm rot="10800000">
              <a:off x="3096678" y="1823825"/>
              <a:ext cx="1993800" cy="4851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305" name="Google Shape;305;p22"/>
            <p:cNvCxnSpPr>
              <a:stCxn id="292" idx="0"/>
              <a:endCxn id="300" idx="2"/>
            </p:cNvCxnSpPr>
            <p:nvPr/>
          </p:nvCxnSpPr>
          <p:spPr>
            <a:xfrm rot="10800000">
              <a:off x="5090478" y="1823825"/>
              <a:ext cx="0" cy="4851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306" name="Google Shape;306;p22"/>
            <p:cNvCxnSpPr>
              <a:stCxn id="292" idx="3"/>
              <a:endCxn id="295" idx="1"/>
            </p:cNvCxnSpPr>
            <p:nvPr/>
          </p:nvCxnSpPr>
          <p:spPr>
            <a:xfrm flipH="1" rot="10800000">
              <a:off x="5796078" y="2700125"/>
              <a:ext cx="480900" cy="117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07" name="Google Shape;307;p22"/>
            <p:cNvCxnSpPr>
              <a:stCxn id="295" idx="3"/>
              <a:endCxn id="296" idx="1"/>
            </p:cNvCxnSpPr>
            <p:nvPr/>
          </p:nvCxnSpPr>
          <p:spPr>
            <a:xfrm>
              <a:off x="7688275" y="2700150"/>
              <a:ext cx="603900" cy="14382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08" name="Google Shape;308;p22"/>
            <p:cNvCxnSpPr>
              <a:stCxn id="296" idx="1"/>
              <a:endCxn id="301" idx="3"/>
            </p:cNvCxnSpPr>
            <p:nvPr/>
          </p:nvCxnSpPr>
          <p:spPr>
            <a:xfrm rot="10800000">
              <a:off x="7688265" y="3673626"/>
              <a:ext cx="603900" cy="4647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309" name="Google Shape;309;p22"/>
            <p:cNvCxnSpPr>
              <a:stCxn id="310" idx="1"/>
              <a:endCxn id="302" idx="3"/>
            </p:cNvCxnSpPr>
            <p:nvPr/>
          </p:nvCxnSpPr>
          <p:spPr>
            <a:xfrm flipH="1">
              <a:off x="5799685" y="4817380"/>
              <a:ext cx="539700" cy="7959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11" name="Google Shape;311;p22"/>
            <p:cNvCxnSpPr>
              <a:stCxn id="301" idx="1"/>
              <a:endCxn id="299" idx="3"/>
            </p:cNvCxnSpPr>
            <p:nvPr/>
          </p:nvCxnSpPr>
          <p:spPr>
            <a:xfrm flipH="1">
              <a:off x="5796175" y="3673513"/>
              <a:ext cx="480900" cy="42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12" name="Google Shape;312;p22"/>
            <p:cNvCxnSpPr>
              <a:stCxn id="296" idx="1"/>
              <a:endCxn id="310" idx="3"/>
            </p:cNvCxnSpPr>
            <p:nvPr/>
          </p:nvCxnSpPr>
          <p:spPr>
            <a:xfrm flipH="1">
              <a:off x="7727265" y="4138326"/>
              <a:ext cx="564900" cy="6792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313" name="Google Shape;313;p22"/>
            <p:cNvCxnSpPr>
              <a:stCxn id="298" idx="1"/>
              <a:endCxn id="297" idx="3"/>
            </p:cNvCxnSpPr>
            <p:nvPr/>
          </p:nvCxnSpPr>
          <p:spPr>
            <a:xfrm rot="10800000">
              <a:off x="3903780" y="4138188"/>
              <a:ext cx="484800" cy="5055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14" name="Google Shape;314;p22"/>
            <p:cNvCxnSpPr>
              <a:stCxn id="299" idx="1"/>
              <a:endCxn id="297" idx="3"/>
            </p:cNvCxnSpPr>
            <p:nvPr/>
          </p:nvCxnSpPr>
          <p:spPr>
            <a:xfrm flipH="1">
              <a:off x="3903971" y="3677748"/>
              <a:ext cx="480900" cy="4605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15" name="Google Shape;315;p22"/>
            <p:cNvCxnSpPr>
              <a:stCxn id="302" idx="1"/>
              <a:endCxn id="297" idx="3"/>
            </p:cNvCxnSpPr>
            <p:nvPr/>
          </p:nvCxnSpPr>
          <p:spPr>
            <a:xfrm rot="10800000">
              <a:off x="3903780" y="4138200"/>
              <a:ext cx="484800" cy="1475100"/>
            </a:xfrm>
            <a:prstGeom prst="straightConnector1">
              <a:avLst/>
            </a:prstGeom>
            <a:noFill/>
            <a:ln cap="flat" cmpd="sng" w="28575">
              <a:solidFill>
                <a:srgbClr val="44546A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316" name="Google Shape;316;p22"/>
          <p:cNvSpPr/>
          <p:nvPr/>
        </p:nvSpPr>
        <p:spPr>
          <a:xfrm>
            <a:off x="7807125" y="1444705"/>
            <a:ext cx="1731000" cy="640200"/>
          </a:xfrm>
          <a:prstGeom prst="roundRect">
            <a:avLst>
              <a:gd fmla="val 16667" name="adj"/>
            </a:avLst>
          </a:prstGeom>
          <a:solidFill>
            <a:srgbClr val="F6EFD6"/>
          </a:solidFill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적조 정보 API</a:t>
            </a:r>
            <a:endParaRPr b="1" sz="1500"/>
          </a:p>
        </p:txBody>
      </p:sp>
      <p:sp>
        <p:nvSpPr>
          <p:cNvPr id="310" name="Google Shape;310;p22"/>
          <p:cNvSpPr/>
          <p:nvPr/>
        </p:nvSpPr>
        <p:spPr>
          <a:xfrm>
            <a:off x="7807137" y="4496506"/>
            <a:ext cx="1357200" cy="750300"/>
          </a:xfrm>
          <a:prstGeom prst="roundRect">
            <a:avLst>
              <a:gd fmla="val 16667" name="adj"/>
            </a:avLst>
          </a:prstGeom>
          <a:solidFill>
            <a:srgbClr val="E9DBED"/>
          </a:solidFill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정보 정제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모듈</a:t>
            </a:r>
            <a:endParaRPr b="1" sz="1500"/>
          </a:p>
        </p:txBody>
      </p:sp>
      <p:cxnSp>
        <p:nvCxnSpPr>
          <p:cNvPr id="317" name="Google Shape;317;p22"/>
          <p:cNvCxnSpPr>
            <a:stCxn id="310" idx="1"/>
            <a:endCxn id="298" idx="3"/>
          </p:cNvCxnSpPr>
          <p:nvPr/>
        </p:nvCxnSpPr>
        <p:spPr>
          <a:xfrm rot="10800000">
            <a:off x="7279437" y="4709956"/>
            <a:ext cx="527700" cy="1617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8" name="Google Shape;318;p22"/>
          <p:cNvCxnSpPr>
            <a:stCxn id="310" idx="1"/>
            <a:endCxn id="299" idx="3"/>
          </p:cNvCxnSpPr>
          <p:nvPr/>
        </p:nvCxnSpPr>
        <p:spPr>
          <a:xfrm rot="10800000">
            <a:off x="7275837" y="3810856"/>
            <a:ext cx="531300" cy="10608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9" name="Google Shape;319;p22"/>
          <p:cNvCxnSpPr>
            <a:stCxn id="292" idx="0"/>
            <a:endCxn id="316" idx="2"/>
          </p:cNvCxnSpPr>
          <p:nvPr/>
        </p:nvCxnSpPr>
        <p:spPr>
          <a:xfrm flipH="1" rot="10800000">
            <a:off x="6585830" y="2085035"/>
            <a:ext cx="2086800" cy="451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20" name="Google Shape;320;p22"/>
          <p:cNvCxnSpPr/>
          <p:nvPr/>
        </p:nvCxnSpPr>
        <p:spPr>
          <a:xfrm>
            <a:off x="2120292" y="3936646"/>
            <a:ext cx="2078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1" name="Google Shape;321;p22"/>
          <p:cNvCxnSpPr/>
          <p:nvPr/>
        </p:nvCxnSpPr>
        <p:spPr>
          <a:xfrm rot="10800000">
            <a:off x="2120290" y="4107923"/>
            <a:ext cx="2078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23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" name="Google Shape;327;p23"/>
          <p:cNvSpPr/>
          <p:nvPr/>
        </p:nvSpPr>
        <p:spPr>
          <a:xfrm>
            <a:off x="256956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다이어그램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9" name="Google Shape;329;p23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0" name="Google Shape;330;p23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331" name="Google Shape;331;p23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332" name="Google Shape;332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3" name="Google Shape;333;p23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4" name="Google Shape;334;p23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35" name="Google Shape;335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36" name="Google Shape;336;p23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7" name="Google Shape;337;p23"/>
          <p:cNvSpPr/>
          <p:nvPr/>
        </p:nvSpPr>
        <p:spPr>
          <a:xfrm>
            <a:off x="1970138" y="2205500"/>
            <a:ext cx="139500" cy="39174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8" name="Google Shape;338;p23"/>
          <p:cNvSpPr/>
          <p:nvPr/>
        </p:nvSpPr>
        <p:spPr>
          <a:xfrm>
            <a:off x="3952838" y="2205500"/>
            <a:ext cx="139500" cy="39174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9" name="Google Shape;339;p23"/>
          <p:cNvSpPr/>
          <p:nvPr/>
        </p:nvSpPr>
        <p:spPr>
          <a:xfrm>
            <a:off x="5972800" y="2186652"/>
            <a:ext cx="139500" cy="12228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0" name="Google Shape;340;p23"/>
          <p:cNvSpPr/>
          <p:nvPr/>
        </p:nvSpPr>
        <p:spPr>
          <a:xfrm>
            <a:off x="3492963" y="1637300"/>
            <a:ext cx="1096500" cy="5682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System</a:t>
            </a:r>
            <a:endParaRPr b="1"/>
          </a:p>
        </p:txBody>
      </p:sp>
      <p:sp>
        <p:nvSpPr>
          <p:cNvPr id="341" name="Google Shape;341;p23"/>
          <p:cNvSpPr/>
          <p:nvPr/>
        </p:nvSpPr>
        <p:spPr>
          <a:xfrm>
            <a:off x="5494288" y="1633625"/>
            <a:ext cx="1096500" cy="568200"/>
          </a:xfrm>
          <a:prstGeom prst="roundRect">
            <a:avLst>
              <a:gd fmla="val 16667" name="adj"/>
            </a:avLst>
          </a:prstGeom>
          <a:solidFill>
            <a:srgbClr val="F6EFD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000000"/>
                </a:solidFill>
              </a:rPr>
              <a:t>외부데이터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000000"/>
                </a:solidFill>
              </a:rPr>
              <a:t>Open API</a:t>
            </a:r>
            <a:endParaRPr b="1" sz="1300"/>
          </a:p>
        </p:txBody>
      </p:sp>
      <p:sp>
        <p:nvSpPr>
          <p:cNvPr id="342" name="Google Shape;342;p23"/>
          <p:cNvSpPr/>
          <p:nvPr/>
        </p:nvSpPr>
        <p:spPr>
          <a:xfrm>
            <a:off x="1491638" y="1637300"/>
            <a:ext cx="1096500" cy="568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User</a:t>
            </a:r>
            <a:endParaRPr b="1"/>
          </a:p>
        </p:txBody>
      </p:sp>
      <p:sp>
        <p:nvSpPr>
          <p:cNvPr id="343" name="Google Shape;343;p23"/>
          <p:cNvSpPr/>
          <p:nvPr/>
        </p:nvSpPr>
        <p:spPr>
          <a:xfrm>
            <a:off x="2109675" y="2432600"/>
            <a:ext cx="1843200" cy="273000"/>
          </a:xfrm>
          <a:prstGeom prst="rightArrow">
            <a:avLst>
              <a:gd fmla="val 16708" name="adj1"/>
              <a:gd fmla="val 50000" name="adj2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4" name="Google Shape;344;p23"/>
          <p:cNvSpPr txBox="1"/>
          <p:nvPr/>
        </p:nvSpPr>
        <p:spPr>
          <a:xfrm>
            <a:off x="2380897" y="2205500"/>
            <a:ext cx="13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위치 데이터 수집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45" name="Google Shape;345;p23"/>
          <p:cNvSpPr/>
          <p:nvPr/>
        </p:nvSpPr>
        <p:spPr>
          <a:xfrm>
            <a:off x="3895825" y="2432600"/>
            <a:ext cx="2076900" cy="273000"/>
          </a:xfrm>
          <a:prstGeom prst="rightArrow">
            <a:avLst>
              <a:gd fmla="val 16708" name="adj1"/>
              <a:gd fmla="val 50000" name="adj2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6" name="Google Shape;346;p23"/>
          <p:cNvSpPr/>
          <p:nvPr/>
        </p:nvSpPr>
        <p:spPr>
          <a:xfrm rot="10800000">
            <a:off x="2094725" y="5626325"/>
            <a:ext cx="1868100" cy="273000"/>
          </a:xfrm>
          <a:prstGeom prst="rightArrow">
            <a:avLst>
              <a:gd fmla="val 16708" name="adj1"/>
              <a:gd fmla="val 50000" name="adj2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7" name="Google Shape;347;p23"/>
          <p:cNvSpPr txBox="1"/>
          <p:nvPr/>
        </p:nvSpPr>
        <p:spPr>
          <a:xfrm>
            <a:off x="2240890" y="5205900"/>
            <a:ext cx="158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적조 / 날씨 / 관광 위치 기반 정보 제공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48" name="Google Shape;348;p23"/>
          <p:cNvSpPr/>
          <p:nvPr/>
        </p:nvSpPr>
        <p:spPr>
          <a:xfrm>
            <a:off x="9496938" y="1637288"/>
            <a:ext cx="1096500" cy="568200"/>
          </a:xfrm>
          <a:prstGeom prst="roundRect">
            <a:avLst>
              <a:gd fmla="val 16667" name="adj"/>
            </a:avLst>
          </a:prstGeom>
          <a:solidFill>
            <a:srgbClr val="C8D3CE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DB</a:t>
            </a:r>
            <a:endParaRPr b="1"/>
          </a:p>
        </p:txBody>
      </p:sp>
      <p:sp>
        <p:nvSpPr>
          <p:cNvPr id="349" name="Google Shape;349;p23"/>
          <p:cNvSpPr/>
          <p:nvPr/>
        </p:nvSpPr>
        <p:spPr>
          <a:xfrm>
            <a:off x="7495625" y="1618438"/>
            <a:ext cx="1096500" cy="568200"/>
          </a:xfrm>
          <a:prstGeom prst="roundRect">
            <a:avLst>
              <a:gd fmla="val 16667" name="adj"/>
            </a:avLst>
          </a:prstGeom>
          <a:solidFill>
            <a:srgbClr val="E9DBE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000000"/>
                </a:solidFill>
              </a:rPr>
              <a:t>적조 예측 Model</a:t>
            </a:r>
            <a:endParaRPr b="1" sz="1300"/>
          </a:p>
        </p:txBody>
      </p:sp>
      <p:sp>
        <p:nvSpPr>
          <p:cNvPr id="350" name="Google Shape;350;p23"/>
          <p:cNvSpPr/>
          <p:nvPr/>
        </p:nvSpPr>
        <p:spPr>
          <a:xfrm>
            <a:off x="3538550" y="3049925"/>
            <a:ext cx="422400" cy="875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2286200" y="3244350"/>
            <a:ext cx="121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데이터 전처리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352" name="Google Shape;352;p23"/>
          <p:cNvCxnSpPr>
            <a:stCxn id="339" idx="2"/>
          </p:cNvCxnSpPr>
          <p:nvPr/>
        </p:nvCxnSpPr>
        <p:spPr>
          <a:xfrm>
            <a:off x="6042550" y="3409452"/>
            <a:ext cx="3300" cy="2894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53" name="Google Shape;353;p23"/>
          <p:cNvSpPr txBox="1"/>
          <p:nvPr/>
        </p:nvSpPr>
        <p:spPr>
          <a:xfrm>
            <a:off x="4348884" y="2205500"/>
            <a:ext cx="13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데이터 요청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54" name="Google Shape;354;p23"/>
          <p:cNvSpPr/>
          <p:nvPr/>
        </p:nvSpPr>
        <p:spPr>
          <a:xfrm flipH="1">
            <a:off x="4092350" y="2925525"/>
            <a:ext cx="2010000" cy="273000"/>
          </a:xfrm>
          <a:prstGeom prst="rightArrow">
            <a:avLst>
              <a:gd fmla="val 16708" name="adj1"/>
              <a:gd fmla="val 50000" name="adj2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5" name="Google Shape;355;p23"/>
          <p:cNvSpPr txBox="1"/>
          <p:nvPr/>
        </p:nvSpPr>
        <p:spPr>
          <a:xfrm>
            <a:off x="4348884" y="2693225"/>
            <a:ext cx="13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데이터 수집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56" name="Google Shape;356;p23"/>
          <p:cNvSpPr/>
          <p:nvPr/>
        </p:nvSpPr>
        <p:spPr>
          <a:xfrm>
            <a:off x="9978750" y="3488074"/>
            <a:ext cx="139500" cy="2634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7" name="Google Shape;357;p23"/>
          <p:cNvSpPr/>
          <p:nvPr/>
        </p:nvSpPr>
        <p:spPr>
          <a:xfrm>
            <a:off x="7974125" y="4902852"/>
            <a:ext cx="139500" cy="12228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58" name="Google Shape;358;p23"/>
          <p:cNvCxnSpPr/>
          <p:nvPr/>
        </p:nvCxnSpPr>
        <p:spPr>
          <a:xfrm>
            <a:off x="8043575" y="2186652"/>
            <a:ext cx="600" cy="2716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3"/>
          <p:cNvCxnSpPr/>
          <p:nvPr/>
        </p:nvCxnSpPr>
        <p:spPr>
          <a:xfrm>
            <a:off x="10064300" y="2210675"/>
            <a:ext cx="0" cy="1277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60" name="Google Shape;360;p23"/>
          <p:cNvSpPr/>
          <p:nvPr/>
        </p:nvSpPr>
        <p:spPr>
          <a:xfrm>
            <a:off x="3960950" y="3694525"/>
            <a:ext cx="6017700" cy="273000"/>
          </a:xfrm>
          <a:prstGeom prst="rightArrow">
            <a:avLst>
              <a:gd fmla="val 16708" name="adj1"/>
              <a:gd fmla="val 50000" name="adj2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p23"/>
          <p:cNvSpPr/>
          <p:nvPr/>
        </p:nvSpPr>
        <p:spPr>
          <a:xfrm flipH="1">
            <a:off x="4092350" y="4252588"/>
            <a:ext cx="5984700" cy="273000"/>
          </a:xfrm>
          <a:prstGeom prst="rightArrow">
            <a:avLst>
              <a:gd fmla="val 16708" name="adj1"/>
              <a:gd fmla="val 50000" name="adj2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2" name="Google Shape;362;p23"/>
          <p:cNvSpPr/>
          <p:nvPr/>
        </p:nvSpPr>
        <p:spPr>
          <a:xfrm>
            <a:off x="4092350" y="5001850"/>
            <a:ext cx="3881700" cy="273000"/>
          </a:xfrm>
          <a:prstGeom prst="rightArrow">
            <a:avLst>
              <a:gd fmla="val 16708" name="adj1"/>
              <a:gd fmla="val 50000" name="adj2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3" name="Google Shape;363;p23"/>
          <p:cNvSpPr/>
          <p:nvPr/>
        </p:nvSpPr>
        <p:spPr>
          <a:xfrm flipH="1">
            <a:off x="4092350" y="5626325"/>
            <a:ext cx="3881700" cy="273000"/>
          </a:xfrm>
          <a:prstGeom prst="rightArrow">
            <a:avLst>
              <a:gd fmla="val 16708" name="adj1"/>
              <a:gd fmla="val 50000" name="adj2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4" name="Google Shape;364;p23"/>
          <p:cNvSpPr/>
          <p:nvPr/>
        </p:nvSpPr>
        <p:spPr>
          <a:xfrm flipH="1">
            <a:off x="8113725" y="5087850"/>
            <a:ext cx="368700" cy="683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3"/>
          <p:cNvSpPr txBox="1"/>
          <p:nvPr/>
        </p:nvSpPr>
        <p:spPr>
          <a:xfrm>
            <a:off x="6254361" y="3447700"/>
            <a:ext cx="158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전처리 데이터 적재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4915875" y="4006675"/>
            <a:ext cx="443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위치 기반 맞춤 자료(날씨/관광/적조정보) 추출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8470794" y="5001838"/>
            <a:ext cx="6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예측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68" name="Google Shape;368;p23"/>
          <p:cNvSpPr txBox="1"/>
          <p:nvPr/>
        </p:nvSpPr>
        <p:spPr>
          <a:xfrm>
            <a:off x="4346904" y="4778388"/>
            <a:ext cx="158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전처리 데이터 전송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4311150" y="5384025"/>
            <a:ext cx="151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적조 예측값 추출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70" name="Google Shape;370;p23"/>
          <p:cNvSpPr/>
          <p:nvPr/>
        </p:nvSpPr>
        <p:spPr>
          <a:xfrm>
            <a:off x="3538625" y="4358475"/>
            <a:ext cx="422400" cy="875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"/>
          <p:cNvSpPr txBox="1"/>
          <p:nvPr/>
        </p:nvSpPr>
        <p:spPr>
          <a:xfrm>
            <a:off x="2105000" y="4475700"/>
            <a:ext cx="151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적조 / 날씨 / 관광 데이터 정제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72" name="Google Shape;372;p23"/>
          <p:cNvSpPr/>
          <p:nvPr/>
        </p:nvSpPr>
        <p:spPr>
          <a:xfrm>
            <a:off x="7901850" y="5626325"/>
            <a:ext cx="2076900" cy="273000"/>
          </a:xfrm>
          <a:prstGeom prst="rightArrow">
            <a:avLst>
              <a:gd fmla="val 16708" name="adj1"/>
              <a:gd fmla="val 50000" name="adj2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3" name="Google Shape;373;p23"/>
          <p:cNvSpPr txBox="1"/>
          <p:nvPr/>
        </p:nvSpPr>
        <p:spPr>
          <a:xfrm>
            <a:off x="8553329" y="5402263"/>
            <a:ext cx="158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적조 예측값</a:t>
            </a:r>
            <a:r>
              <a:rPr b="1" lang="en-US" sz="1200">
                <a:solidFill>
                  <a:schemeClr val="lt1"/>
                </a:solidFill>
              </a:rPr>
              <a:t> 적재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24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9" name="Google Shape;379;p24"/>
          <p:cNvSpPr/>
          <p:nvPr/>
        </p:nvSpPr>
        <p:spPr>
          <a:xfrm>
            <a:off x="256881" y="209747"/>
            <a:ext cx="11678239" cy="6438507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24"/>
          <p:cNvSpPr/>
          <p:nvPr/>
        </p:nvSpPr>
        <p:spPr>
          <a:xfrm>
            <a:off x="1384560" y="428675"/>
            <a:ext cx="10179771" cy="79716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</a:t>
            </a:r>
            <a:r>
              <a:rPr b="1" i="1" lang="en-US" sz="3200" u="none" cap="none" strike="noStrike">
                <a:solidFill>
                  <a:srgbClr val="9DC3E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젝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조직 </a:t>
            </a:r>
            <a:r>
              <a:rPr b="1" i="1" lang="en-US" sz="3200" u="none" cap="none" strike="noStrike">
                <a:solidFill>
                  <a:srgbClr val="9DC3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</a:t>
            </a:r>
            <a:r>
              <a:rPr b="1" i="1" lang="en-US" sz="3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1" name="Google Shape;381;p24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82" name="Google Shape;382;p24"/>
          <p:cNvGrpSpPr/>
          <p:nvPr/>
        </p:nvGrpSpPr>
        <p:grpSpPr>
          <a:xfrm>
            <a:off x="330698" y="428675"/>
            <a:ext cx="936932" cy="790134"/>
            <a:chOff x="5031892" y="1468203"/>
            <a:chExt cx="2089449" cy="1762075"/>
          </a:xfrm>
        </p:grpSpPr>
        <p:grpSp>
          <p:nvGrpSpPr>
            <p:cNvPr id="383" name="Google Shape;383;p24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384" name="Google Shape;384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24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6" name="Google Shape;386;p24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87" name="Google Shape;387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88" name="Google Shape;388;p24"/>
            <p:cNvCxnSpPr/>
            <p:nvPr/>
          </p:nvCxnSpPr>
          <p:spPr>
            <a:xfrm>
              <a:off x="5031892" y="2393976"/>
              <a:ext cx="2089449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89" name="Google Shape;389;p24"/>
          <p:cNvGrpSpPr/>
          <p:nvPr/>
        </p:nvGrpSpPr>
        <p:grpSpPr>
          <a:xfrm>
            <a:off x="694079" y="1810775"/>
            <a:ext cx="10803842" cy="4252515"/>
            <a:chOff x="498700" y="1736113"/>
            <a:chExt cx="10803842" cy="4252515"/>
          </a:xfrm>
        </p:grpSpPr>
        <p:cxnSp>
          <p:nvCxnSpPr>
            <p:cNvPr id="390" name="Google Shape;390;p24"/>
            <p:cNvCxnSpPr/>
            <p:nvPr/>
          </p:nvCxnSpPr>
          <p:spPr>
            <a:xfrm flipH="1" rot="10800000">
              <a:off x="691750" y="2280783"/>
              <a:ext cx="10416000" cy="4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391" name="Google Shape;391;p24"/>
            <p:cNvSpPr/>
            <p:nvPr/>
          </p:nvSpPr>
          <p:spPr>
            <a:xfrm>
              <a:off x="4496219" y="1736113"/>
              <a:ext cx="280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92D863"/>
                  </a:solidFill>
                  <a:latin typeface="Arial"/>
                  <a:ea typeface="Arial"/>
                  <a:cs typeface="Arial"/>
                  <a:sym typeface="Arial"/>
                </a:rPr>
                <a:t>프로젝트 조직도</a:t>
              </a:r>
              <a:endParaRPr b="0" i="0" sz="2500" u="none" cap="none" strike="noStrike">
                <a:solidFill>
                  <a:srgbClr val="92D8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" name="Google Shape;392;p24"/>
            <p:cNvGrpSpPr/>
            <p:nvPr/>
          </p:nvGrpSpPr>
          <p:grpSpPr>
            <a:xfrm>
              <a:off x="498700" y="2830250"/>
              <a:ext cx="10803842" cy="3158378"/>
              <a:chOff x="479448" y="2747705"/>
              <a:chExt cx="5888615" cy="1890339"/>
            </a:xfrm>
          </p:grpSpPr>
          <p:sp>
            <p:nvSpPr>
              <p:cNvPr id="393" name="Google Shape;393;p24"/>
              <p:cNvSpPr/>
              <p:nvPr/>
            </p:nvSpPr>
            <p:spPr>
              <a:xfrm>
                <a:off x="2588090" y="2747705"/>
                <a:ext cx="1670400" cy="521100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lang="en-US" sz="1600">
                    <a:solidFill>
                      <a:schemeClr val="lt1"/>
                    </a:solidFill>
                  </a:rPr>
                  <a:t>송인욱</a:t>
                </a:r>
                <a:endParaRPr b="1" i="0" sz="1800" u="none" cap="none" strike="noStrike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394" name="Google Shape;394;p24"/>
              <p:cNvCxnSpPr>
                <a:stCxn id="393" idx="2"/>
                <a:endCxn id="395" idx="0"/>
              </p:cNvCxnSpPr>
              <p:nvPr/>
            </p:nvCxnSpPr>
            <p:spPr>
              <a:xfrm flipH="1" rot="-5400000">
                <a:off x="3489140" y="3202955"/>
                <a:ext cx="618300" cy="750000"/>
              </a:xfrm>
              <a:prstGeom prst="bentConnector3">
                <a:avLst>
                  <a:gd fmla="val 50010" name="adj1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96" name="Google Shape;396;p24"/>
              <p:cNvGrpSpPr/>
              <p:nvPr/>
            </p:nvGrpSpPr>
            <p:grpSpPr>
              <a:xfrm>
                <a:off x="479448" y="3887234"/>
                <a:ext cx="5888615" cy="750810"/>
                <a:chOff x="1236844" y="3887234"/>
                <a:chExt cx="6951499" cy="750810"/>
              </a:xfrm>
            </p:grpSpPr>
            <p:grpSp>
              <p:nvGrpSpPr>
                <p:cNvPr id="397" name="Google Shape;397;p24"/>
                <p:cNvGrpSpPr/>
                <p:nvPr/>
              </p:nvGrpSpPr>
              <p:grpSpPr>
                <a:xfrm>
                  <a:off x="1236844" y="3887234"/>
                  <a:ext cx="1671300" cy="747711"/>
                  <a:chOff x="3798889" y="2497557"/>
                  <a:chExt cx="1671300" cy="747711"/>
                </a:xfrm>
              </p:grpSpPr>
              <p:sp>
                <p:nvSpPr>
                  <p:cNvPr id="398" name="Google Shape;398;p24"/>
                  <p:cNvSpPr/>
                  <p:nvPr/>
                </p:nvSpPr>
                <p:spPr>
                  <a:xfrm>
                    <a:off x="3798889" y="2718768"/>
                    <a:ext cx="1670400" cy="5265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t/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학습 데이터 수집 및 전처리,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Raw Data 수집 모듈,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데이터 전처리 모듈,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관계형 DB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t/>
                    </a:r>
                    <a:endParaRPr b="1" sz="150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descr="강-4단" id="399" name="Google Shape;399;p24"/>
                  <p:cNvSpPr/>
                  <p:nvPr/>
                </p:nvSpPr>
                <p:spPr>
                  <a:xfrm>
                    <a:off x="3798889" y="2497557"/>
                    <a:ext cx="1671300" cy="221100"/>
                  </a:xfrm>
                  <a:prstGeom prst="rect">
                    <a:avLst/>
                  </a:prstGeom>
                  <a:solidFill>
                    <a:srgbClr val="E9EFF7"/>
                  </a:solidFill>
                  <a:ln cap="flat" cmpd="sng" w="19050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700"/>
                      <a:t>이호진</a:t>
                    </a:r>
                    <a:r>
                      <a:rPr b="1" i="0" lang="en-US" sz="1700" u="none" cap="none" strike="noStrike">
                        <a:solidFill>
                          <a:srgbClr val="000000"/>
                        </a:solidFill>
                      </a:rPr>
                      <a:t>    </a:t>
                    </a:r>
                    <a:endParaRPr b="1" i="0" sz="1700" u="none" cap="none" strike="noStrike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400" name="Google Shape;400;p24"/>
                <p:cNvGrpSpPr/>
                <p:nvPr/>
              </p:nvGrpSpPr>
              <p:grpSpPr>
                <a:xfrm>
                  <a:off x="2999243" y="3890449"/>
                  <a:ext cx="1671300" cy="747594"/>
                  <a:chOff x="3834946" y="2500772"/>
                  <a:chExt cx="1671300" cy="747594"/>
                </a:xfrm>
              </p:grpSpPr>
              <p:sp>
                <p:nvSpPr>
                  <p:cNvPr id="401" name="Google Shape;401;p24"/>
                  <p:cNvSpPr/>
                  <p:nvPr/>
                </p:nvSpPr>
                <p:spPr>
                  <a:xfrm>
                    <a:off x="3834946" y="2721867"/>
                    <a:ext cx="1670400" cy="5265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학습 데이터 수집 및 전처리,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정보 정제 모듈,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관광 데이터 제공 시스템,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적조 알라미 GUI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descr="강-4단" id="402" name="Google Shape;402;p24"/>
                  <p:cNvSpPr/>
                  <p:nvPr/>
                </p:nvSpPr>
                <p:spPr>
                  <a:xfrm>
                    <a:off x="3834946" y="2500772"/>
                    <a:ext cx="1671300" cy="221100"/>
                  </a:xfrm>
                  <a:prstGeom prst="rect">
                    <a:avLst/>
                  </a:prstGeom>
                  <a:solidFill>
                    <a:srgbClr val="E9EFF7"/>
                  </a:solidFill>
                  <a:ln cap="flat" cmpd="sng" w="19050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700"/>
                      <a:t>곽성화</a:t>
                    </a:r>
                    <a:endParaRPr b="1" i="0" sz="1700" u="none" cap="none" strike="noStrike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403" name="Google Shape;403;p24"/>
                <p:cNvGrpSpPr/>
                <p:nvPr/>
              </p:nvGrpSpPr>
              <p:grpSpPr>
                <a:xfrm>
                  <a:off x="4761626" y="3887234"/>
                  <a:ext cx="1671300" cy="747711"/>
                  <a:chOff x="3798883" y="2497557"/>
                  <a:chExt cx="1671300" cy="747711"/>
                </a:xfrm>
              </p:grpSpPr>
              <p:sp>
                <p:nvSpPr>
                  <p:cNvPr id="404" name="Google Shape;404;p24"/>
                  <p:cNvSpPr/>
                  <p:nvPr/>
                </p:nvSpPr>
                <p:spPr>
                  <a:xfrm>
                    <a:off x="3798883" y="2718768"/>
                    <a:ext cx="1670400" cy="5265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t/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학습 데이터 수집 및 전처리,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정보 정제 모듈,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날씨 정보 제공 시스템,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적조 알라미 GUI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t/>
                    </a:r>
                    <a:endParaRPr b="1" sz="130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descr="강-4단" id="395" name="Google Shape;395;p24"/>
                  <p:cNvSpPr/>
                  <p:nvPr/>
                </p:nvSpPr>
                <p:spPr>
                  <a:xfrm>
                    <a:off x="3798883" y="2497557"/>
                    <a:ext cx="1671300" cy="221100"/>
                  </a:xfrm>
                  <a:prstGeom prst="rect">
                    <a:avLst/>
                  </a:prstGeom>
                  <a:solidFill>
                    <a:srgbClr val="E9EFF7"/>
                  </a:solidFill>
                  <a:ln cap="flat" cmpd="sng" w="19050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700">
                        <a:solidFill>
                          <a:srgbClr val="000000"/>
                        </a:solidFill>
                      </a:rPr>
                      <a:t>임재원</a:t>
                    </a:r>
                    <a:endParaRPr b="1" i="0" sz="1700" u="none" cap="none" strike="noStrike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405" name="Google Shape;405;p24"/>
                <p:cNvGrpSpPr/>
                <p:nvPr/>
              </p:nvGrpSpPr>
              <p:grpSpPr>
                <a:xfrm>
                  <a:off x="6517043" y="3887234"/>
                  <a:ext cx="1671300" cy="747711"/>
                  <a:chOff x="3798891" y="2497557"/>
                  <a:chExt cx="1671300" cy="747711"/>
                </a:xfrm>
              </p:grpSpPr>
              <p:sp>
                <p:nvSpPr>
                  <p:cNvPr id="406" name="Google Shape;406;p24"/>
                  <p:cNvSpPr/>
                  <p:nvPr/>
                </p:nvSpPr>
                <p:spPr>
                  <a:xfrm>
                    <a:off x="3798891" y="2718768"/>
                    <a:ext cx="1670400" cy="526500"/>
                  </a:xfrm>
                  <a:prstGeom prst="rect">
                    <a:avLst/>
                  </a:pr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학습 데이터 수집 및 전처리,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예측 Model,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300">
                        <a:solidFill>
                          <a:schemeClr val="lt1"/>
                        </a:solidFill>
                      </a:rPr>
                      <a:t>적조 예측 시스템</a:t>
                    </a:r>
                    <a:endParaRPr b="1" sz="130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descr="강-4단" id="407" name="Google Shape;407;p24"/>
                  <p:cNvSpPr/>
                  <p:nvPr/>
                </p:nvSpPr>
                <p:spPr>
                  <a:xfrm>
                    <a:off x="3798891" y="2497557"/>
                    <a:ext cx="1671300" cy="221100"/>
                  </a:xfrm>
                  <a:prstGeom prst="rect">
                    <a:avLst/>
                  </a:prstGeom>
                  <a:solidFill>
                    <a:srgbClr val="E9EFF7"/>
                  </a:solidFill>
                  <a:ln cap="flat" cmpd="sng" w="19050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None/>
                    </a:pPr>
                    <a:r>
                      <a:rPr b="1" lang="en-US" sz="1700">
                        <a:solidFill>
                          <a:srgbClr val="000000"/>
                        </a:solidFill>
                      </a:rPr>
                      <a:t>우남광</a:t>
                    </a:r>
                    <a:endParaRPr b="1" sz="17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cxnSp>
            <p:nvCxnSpPr>
              <p:cNvPr id="408" name="Google Shape;408;p24"/>
              <p:cNvCxnSpPr>
                <a:stCxn id="393" idx="2"/>
                <a:endCxn id="407" idx="0"/>
              </p:cNvCxnSpPr>
              <p:nvPr/>
            </p:nvCxnSpPr>
            <p:spPr>
              <a:xfrm flipH="1" rot="-5400000">
                <a:off x="4232540" y="2459555"/>
                <a:ext cx="618300" cy="2236800"/>
              </a:xfrm>
              <a:prstGeom prst="bentConnector3">
                <a:avLst>
                  <a:gd fmla="val 50010" name="adj1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9" name="Google Shape;409;p24"/>
              <p:cNvCxnSpPr>
                <a:stCxn id="393" idx="2"/>
                <a:endCxn id="399" idx="0"/>
              </p:cNvCxnSpPr>
              <p:nvPr/>
            </p:nvCxnSpPr>
            <p:spPr>
              <a:xfrm rot="5400000">
                <a:off x="1996190" y="2460005"/>
                <a:ext cx="618300" cy="2235900"/>
              </a:xfrm>
              <a:prstGeom prst="bentConnector3">
                <a:avLst>
                  <a:gd fmla="val 50010" name="adj1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0" name="Google Shape;410;p24"/>
              <p:cNvCxnSpPr>
                <a:stCxn id="393" idx="2"/>
                <a:endCxn id="402" idx="0"/>
              </p:cNvCxnSpPr>
              <p:nvPr/>
            </p:nvCxnSpPr>
            <p:spPr>
              <a:xfrm rot="5400000">
                <a:off x="2740940" y="3208055"/>
                <a:ext cx="621600" cy="743100"/>
              </a:xfrm>
              <a:prstGeom prst="bentConnector3">
                <a:avLst>
                  <a:gd fmla="val 50004" name="adj1"/>
                </a:avLst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descr="강-4단" id="411" name="Google Shape;411;p24"/>
            <p:cNvSpPr/>
            <p:nvPr/>
          </p:nvSpPr>
          <p:spPr>
            <a:xfrm>
              <a:off x="4365546" y="2460963"/>
              <a:ext cx="3064800" cy="369300"/>
            </a:xfrm>
            <a:prstGeom prst="rect">
              <a:avLst/>
            </a:prstGeom>
            <a:solidFill>
              <a:srgbClr val="E9EFF7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 sz="1700"/>
                <a:t>프로젝트 매니저(PM)</a:t>
              </a:r>
              <a:endParaRPr b="1" i="0" sz="1700" u="none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412" name="Google Shape;412;p24"/>
          <p:cNvSpPr txBox="1"/>
          <p:nvPr/>
        </p:nvSpPr>
        <p:spPr>
          <a:xfrm>
            <a:off x="605913" y="1326274"/>
            <a:ext cx="10982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송인욱을 전체 리더로 본 시스템 구축이 진행되며, 투입 인력별 역할은 아래와 같습니다.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25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8" name="Google Shape;418;p25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1384560" y="428675"/>
            <a:ext cx="10179771" cy="79716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예상 이슈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0" name="Google Shape;420;p25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21" name="Google Shape;421;p25"/>
          <p:cNvGrpSpPr/>
          <p:nvPr/>
        </p:nvGrpSpPr>
        <p:grpSpPr>
          <a:xfrm>
            <a:off x="330698" y="428675"/>
            <a:ext cx="936932" cy="790134"/>
            <a:chOff x="5031892" y="1468203"/>
            <a:chExt cx="2089449" cy="1762075"/>
          </a:xfrm>
        </p:grpSpPr>
        <p:grpSp>
          <p:nvGrpSpPr>
            <p:cNvPr id="422" name="Google Shape;422;p25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423" name="Google Shape;423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4" name="Google Shape;424;p25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426" name="Google Shape;42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27" name="Google Shape;427;p25"/>
            <p:cNvCxnSpPr/>
            <p:nvPr/>
          </p:nvCxnSpPr>
          <p:spPr>
            <a:xfrm>
              <a:off x="5031892" y="2393976"/>
              <a:ext cx="2089449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28" name="Google Shape;428;p25"/>
          <p:cNvSpPr/>
          <p:nvPr/>
        </p:nvSpPr>
        <p:spPr>
          <a:xfrm>
            <a:off x="1888029" y="1519027"/>
            <a:ext cx="2752800" cy="6042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예상 이슈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25"/>
          <p:cNvSpPr/>
          <p:nvPr/>
        </p:nvSpPr>
        <p:spPr>
          <a:xfrm>
            <a:off x="7088204" y="1519014"/>
            <a:ext cx="2752800" cy="6042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 방안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25"/>
          <p:cNvSpPr/>
          <p:nvPr/>
        </p:nvSpPr>
        <p:spPr>
          <a:xfrm>
            <a:off x="932675" y="2416425"/>
            <a:ext cx="4663500" cy="349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모델 자체의 예측력 저조</a:t>
            </a:r>
            <a:endParaRPr b="1"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데이터 수집시 특정 위치에 대한 정보로 인해 모델의 편향이 발생할 수 있음. </a:t>
            </a:r>
            <a:endParaRPr b="1"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데이터의 양이 방대하여 데이터를 적재하는데 시간 소요 예상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431" name="Google Shape;431;p25"/>
          <p:cNvSpPr/>
          <p:nvPr/>
        </p:nvSpPr>
        <p:spPr>
          <a:xfrm>
            <a:off x="5968875" y="2465525"/>
            <a:ext cx="5301900" cy="349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LSTM 기법, 하이퍼 파라미터 튜닝, 파생변수 생성 등 여러 방안을 활용해 모델을 구성</a:t>
            </a:r>
            <a:endParaRPr b="1"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추후 서비스 확장 단계에서 수집되는 실제 위치와 적조 현황을 바탕으로 지속적인 모델 업데이트 예정</a:t>
            </a:r>
            <a:endParaRPr b="1"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적재하는 데이터의 양을 나누어 조금씩 업데이트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6" name="Google Shape;436;p26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7" name="Google Shape;437;p26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26"/>
          <p:cNvSpPr/>
          <p:nvPr/>
        </p:nvSpPr>
        <p:spPr>
          <a:xfrm>
            <a:off x="1384560" y="428675"/>
            <a:ext cx="10179771" cy="79716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9" name="Google Shape;439;p26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40" name="Google Shape;440;p26"/>
          <p:cNvGrpSpPr/>
          <p:nvPr/>
        </p:nvGrpSpPr>
        <p:grpSpPr>
          <a:xfrm>
            <a:off x="330698" y="428675"/>
            <a:ext cx="936932" cy="790134"/>
            <a:chOff x="5031892" y="1468203"/>
            <a:chExt cx="2089449" cy="1762075"/>
          </a:xfrm>
        </p:grpSpPr>
        <p:grpSp>
          <p:nvGrpSpPr>
            <p:cNvPr id="441" name="Google Shape;441;p26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442" name="Google Shape;442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3" name="Google Shape;443;p26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445" name="Google Shape;445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46" name="Google Shape;446;p26"/>
            <p:cNvCxnSpPr/>
            <p:nvPr/>
          </p:nvCxnSpPr>
          <p:spPr>
            <a:xfrm>
              <a:off x="5031892" y="2393976"/>
              <a:ext cx="2089449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47" name="Google Shape;4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50" y="2070425"/>
            <a:ext cx="9739976" cy="42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6"/>
          <p:cNvSpPr txBox="1"/>
          <p:nvPr/>
        </p:nvSpPr>
        <p:spPr>
          <a:xfrm>
            <a:off x="694400" y="1384050"/>
            <a:ext cx="10982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본 프로젝트는 5일간 진행되며 상세 일정은 노션 페이지에 정리되어 있습니다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노션 WBS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27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4" name="Google Shape;454;p27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27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3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회의록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6" name="Google Shape;456;p27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57" name="Google Shape;457;p27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458" name="Google Shape;458;p27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459" name="Google Shape;459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0" name="Google Shape;460;p27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462" name="Google Shape;462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63" name="Google Shape;463;p27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64" name="Google Shape;4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75" y="2496075"/>
            <a:ext cx="3363375" cy="3290976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65" name="Google Shape;4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875" y="2496075"/>
            <a:ext cx="3085849" cy="3290975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66" name="Google Shape;46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4650" y="2496050"/>
            <a:ext cx="3085850" cy="3290999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67" name="Google Shape;467;p27"/>
          <p:cNvSpPr txBox="1"/>
          <p:nvPr/>
        </p:nvSpPr>
        <p:spPr>
          <a:xfrm>
            <a:off x="604575" y="1600379"/>
            <a:ext cx="109827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회의는 매일 진행되며 회의록은</a:t>
            </a:r>
            <a:r>
              <a:rPr b="1" lang="en-US" sz="2000">
                <a:solidFill>
                  <a:schemeClr val="lt1"/>
                </a:solidFill>
              </a:rPr>
              <a:t> 노션 페이지에 정리되어 있습니다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노션 회의록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" name="Google Shape;472;p28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3" name="Google Shape;473;p28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3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5" name="Google Shape;475;p28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76" name="Google Shape;476;p28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477" name="Google Shape;477;p28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478" name="Google Shape;478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9" name="Google Shape;479;p28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481" name="Google Shape;481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82" name="Google Shape;482;p28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83" name="Google Shape;483;p28"/>
          <p:cNvPicPr preferRelativeResize="0"/>
          <p:nvPr/>
        </p:nvPicPr>
        <p:blipFill rotWithShape="1">
          <a:blip r:embed="rId5">
            <a:alphaModFix/>
          </a:blip>
          <a:srcRect b="0" l="0" r="0" t="665"/>
          <a:stretch/>
        </p:blipFill>
        <p:spPr>
          <a:xfrm>
            <a:off x="1711175" y="1543075"/>
            <a:ext cx="8769499" cy="48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29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9" name="Google Shape;489;p29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29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3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상세기능 정의서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p29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92" name="Google Shape;492;p29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493" name="Google Shape;493;p29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494" name="Google Shape;494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5" name="Google Shape;495;p29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6" name="Google Shape;496;p29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497" name="Google Shape;497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98" name="Google Shape;498;p29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99" name="Google Shape;4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500" y="1350550"/>
            <a:ext cx="9005550" cy="51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30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5" name="Google Shape;505;p30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30"/>
          <p:cNvSpPr/>
          <p:nvPr/>
        </p:nvSpPr>
        <p:spPr>
          <a:xfrm>
            <a:off x="1384560" y="428675"/>
            <a:ext cx="10179771" cy="79716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모듈 구성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7" name="Google Shape;507;p30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08" name="Google Shape;508;p30"/>
          <p:cNvGrpSpPr/>
          <p:nvPr/>
        </p:nvGrpSpPr>
        <p:grpSpPr>
          <a:xfrm>
            <a:off x="330698" y="428675"/>
            <a:ext cx="936932" cy="790134"/>
            <a:chOff x="5031892" y="1468203"/>
            <a:chExt cx="2089449" cy="1762075"/>
          </a:xfrm>
        </p:grpSpPr>
        <p:grpSp>
          <p:nvGrpSpPr>
            <p:cNvPr id="509" name="Google Shape;509;p30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510" name="Google Shape;510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1" name="Google Shape;511;p30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2" name="Google Shape;512;p30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513" name="Google Shape;513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14" name="Google Shape;514;p30"/>
            <p:cNvCxnSpPr/>
            <p:nvPr/>
          </p:nvCxnSpPr>
          <p:spPr>
            <a:xfrm>
              <a:off x="5031892" y="2393976"/>
              <a:ext cx="2089449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515" name="Google Shape;515;p30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6" name="Google Shape;51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38" y="2256613"/>
            <a:ext cx="4621925" cy="39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0"/>
          <p:cNvSpPr/>
          <p:nvPr/>
        </p:nvSpPr>
        <p:spPr>
          <a:xfrm>
            <a:off x="2202104" y="1439114"/>
            <a:ext cx="2752800" cy="6042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모듈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8" name="Google Shape;5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1350" y="1726451"/>
            <a:ext cx="1556625" cy="11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1750" y="3034125"/>
            <a:ext cx="4555849" cy="320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p31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p31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31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모델 모듈 구성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7" name="Google Shape;527;p31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28" name="Google Shape;528;p31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529" name="Google Shape;529;p31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530" name="Google Shape;530;p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1" name="Google Shape;531;p31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533" name="Google Shape;533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34" name="Google Shape;534;p31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35" name="Google Shape;535;p31"/>
          <p:cNvSpPr txBox="1"/>
          <p:nvPr/>
        </p:nvSpPr>
        <p:spPr>
          <a:xfrm>
            <a:off x="6013700" y="1760825"/>
            <a:ext cx="5491800" cy="4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●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: 딥러닝 LSTM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●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하이퍼파라미터 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○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배치사이즈 : 16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○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러닝레이트: 0.01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○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optimizer: adam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○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epochs: 100</a:t>
            </a: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●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○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(30,5) 크기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○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(과거30일 x 평균풍속, 평균기온, 평균수온, 일강수량, 합계일조시간 5컬럼) 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●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output : 7 크기 (미래7일)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●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모델을 선택한 이유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○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이전에 생성된 값과 새로운 입력값을 동시에 고려하는 LSTM은 장, 단기간 시계열 예측에 주로 사용됨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○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시간의 경과에 따른 적조발생을 예측하기 위해 LSTM 모델이 효과적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lgun Gothic"/>
              <a:buChar char="●"/>
            </a:pPr>
            <a:r>
              <a:rPr b="1" lang="en-US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 탐지에서 적조 발생을 잘못 예측하는 것보다 적조 발생을 탐지하지 못하는 것이 경제적 손실이 크기 때문에 재현율(Recall)을 고려 </a:t>
            </a:r>
            <a:endParaRPr b="1"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6" name="Google Shape;5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75" y="2305413"/>
            <a:ext cx="4506799" cy="39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1"/>
          <p:cNvSpPr/>
          <p:nvPr/>
        </p:nvSpPr>
        <p:spPr>
          <a:xfrm>
            <a:off x="2144579" y="1463489"/>
            <a:ext cx="2752800" cy="6042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모듈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4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0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2" name="Google Shape;102;p14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103" name="Google Shape;103;p14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104" name="Google Shape;104;p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" name="Google Shape;105;p14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107" name="Google Shape;107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08" name="Google Shape;108;p14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9" name="Google Shape;109;p14"/>
          <p:cNvSpPr txBox="1"/>
          <p:nvPr/>
        </p:nvSpPr>
        <p:spPr>
          <a:xfrm>
            <a:off x="1267575" y="2422459"/>
            <a:ext cx="76734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algun Gothic"/>
              <a:buAutoNum type="arabicPeriod"/>
            </a:pPr>
            <a:r>
              <a:rPr b="1" lang="en-US" sz="3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사전 정보</a:t>
            </a:r>
            <a:endParaRPr b="1" sz="3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25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algun Gothic"/>
              <a:buAutoNum type="arabicPeriod"/>
            </a:pPr>
            <a:r>
              <a:rPr b="1" lang="en-US" sz="3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정보</a:t>
            </a:r>
            <a:endParaRPr b="1" sz="3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25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algun Gothic"/>
              <a:buAutoNum type="arabicPeriod"/>
            </a:pPr>
            <a:r>
              <a:rPr b="1" lang="en-US" sz="3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동작 화면</a:t>
            </a:r>
            <a:endParaRPr b="1" sz="3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32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3" name="Google Shape;543;p32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32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프로젝트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3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관계형 DB 엔티티 관계도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5" name="Google Shape;545;p32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46" name="Google Shape;546;p32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547" name="Google Shape;547;p32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548" name="Google Shape;548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9" name="Google Shape;549;p32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551" name="Google Shape;551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52" name="Google Shape;552;p32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53" name="Google Shape;5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675" y="1519700"/>
            <a:ext cx="9568549" cy="482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p33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9" name="Google Shape;559;p33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33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3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1" name="Google Shape;561;p33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62" name="Google Shape;562;p33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563" name="Google Shape;563;p33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564" name="Google Shape;564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5" name="Google Shape;565;p33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567" name="Google Shape;567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68" name="Google Shape;568;p33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69" name="Google Shape;569;p33"/>
          <p:cNvSpPr/>
          <p:nvPr/>
        </p:nvSpPr>
        <p:spPr>
          <a:xfrm>
            <a:off x="2034629" y="1439089"/>
            <a:ext cx="2752800" cy="6042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목록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33"/>
          <p:cNvSpPr/>
          <p:nvPr/>
        </p:nvSpPr>
        <p:spPr>
          <a:xfrm>
            <a:off x="7177841" y="1439089"/>
            <a:ext cx="2752800" cy="6042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정의서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1" name="Google Shape;5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075" y="2404000"/>
            <a:ext cx="4690349" cy="33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575" y="2404000"/>
            <a:ext cx="4286901" cy="33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7" name="Google Shape;577;p34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8" name="Google Shape;578;p34"/>
          <p:cNvSpPr/>
          <p:nvPr/>
        </p:nvSpPr>
        <p:spPr>
          <a:xfrm>
            <a:off x="256956" y="160622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34"/>
          <p:cNvSpPr/>
          <p:nvPr/>
        </p:nvSpPr>
        <p:spPr>
          <a:xfrm>
            <a:off x="1384560" y="428675"/>
            <a:ext cx="10179771" cy="79716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서비스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화면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0" name="Google Shape;580;p34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81" name="Google Shape;581;p34"/>
          <p:cNvGrpSpPr/>
          <p:nvPr/>
        </p:nvGrpSpPr>
        <p:grpSpPr>
          <a:xfrm>
            <a:off x="330698" y="428675"/>
            <a:ext cx="936932" cy="790134"/>
            <a:chOff x="5031892" y="1468203"/>
            <a:chExt cx="2089449" cy="1762075"/>
          </a:xfrm>
        </p:grpSpPr>
        <p:grpSp>
          <p:nvGrpSpPr>
            <p:cNvPr id="582" name="Google Shape;582;p34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583" name="Google Shape;583;p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4" name="Google Shape;584;p34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5" name="Google Shape;585;p34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586" name="Google Shape;586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7" name="Google Shape;587;p34"/>
            <p:cNvCxnSpPr/>
            <p:nvPr/>
          </p:nvCxnSpPr>
          <p:spPr>
            <a:xfrm>
              <a:off x="5031892" y="2393976"/>
              <a:ext cx="2089449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88" name="Google Shape;588;p34"/>
          <p:cNvSpPr/>
          <p:nvPr/>
        </p:nvSpPr>
        <p:spPr>
          <a:xfrm>
            <a:off x="1384550" y="2904450"/>
            <a:ext cx="4221600" cy="10491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4100" u="sng">
                <a:solidFill>
                  <a:srgbClr val="E9EFF7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</a:t>
            </a:r>
            <a:endParaRPr b="1" sz="4100">
              <a:solidFill>
                <a:srgbClr val="E9EFF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4"/>
          <p:cNvSpPr/>
          <p:nvPr/>
        </p:nvSpPr>
        <p:spPr>
          <a:xfrm>
            <a:off x="6531225" y="2904450"/>
            <a:ext cx="4221600" cy="10491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lang="en-US" sz="4100" u="sng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</a:t>
            </a:r>
            <a:endParaRPr b="1" sz="4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35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p35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35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서비스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화면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7" name="Google Shape;597;p35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98" name="Google Shape;598;p35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599" name="Google Shape;599;p35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600" name="Google Shape;600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1" name="Google Shape;601;p35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2" name="Google Shape;602;p35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603" name="Google Shape;603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04" name="Google Shape;604;p35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05" name="Google Shape;605;p35"/>
          <p:cNvPicPr preferRelativeResize="0"/>
          <p:nvPr/>
        </p:nvPicPr>
        <p:blipFill rotWithShape="1">
          <a:blip r:embed="rId5">
            <a:alphaModFix/>
          </a:blip>
          <a:srcRect b="0" l="5856" r="8152" t="0"/>
          <a:stretch/>
        </p:blipFill>
        <p:spPr>
          <a:xfrm>
            <a:off x="1267575" y="1518487"/>
            <a:ext cx="2862496" cy="4837063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06" name="Google Shape;606;p35"/>
          <p:cNvPicPr preferRelativeResize="0"/>
          <p:nvPr/>
        </p:nvPicPr>
        <p:blipFill rotWithShape="1">
          <a:blip r:embed="rId6">
            <a:alphaModFix/>
          </a:blip>
          <a:srcRect b="0" l="4129" r="4312" t="0"/>
          <a:stretch/>
        </p:blipFill>
        <p:spPr>
          <a:xfrm>
            <a:off x="4566350" y="1515000"/>
            <a:ext cx="2862501" cy="4837118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607" name="Google Shape;607;p35"/>
          <p:cNvPicPr preferRelativeResize="0"/>
          <p:nvPr/>
        </p:nvPicPr>
        <p:blipFill rotWithShape="1">
          <a:blip r:embed="rId7">
            <a:alphaModFix/>
          </a:blip>
          <a:srcRect b="0" l="1521" r="2793" t="1312"/>
          <a:stretch/>
        </p:blipFill>
        <p:spPr>
          <a:xfrm>
            <a:off x="7865125" y="1518450"/>
            <a:ext cx="2900614" cy="4837125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2" name="Google Shape;612;p36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3" name="Google Shape;613;p36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36"/>
          <p:cNvSpPr/>
          <p:nvPr/>
        </p:nvSpPr>
        <p:spPr>
          <a:xfrm>
            <a:off x="1384560" y="428675"/>
            <a:ext cx="10179771" cy="79716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피드백 </a:t>
            </a:r>
            <a:r>
              <a:rPr b="1" i="1" lang="en-US" sz="3200" u="none" cap="none" strike="noStrike">
                <a:solidFill>
                  <a:srgbClr val="9DC3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보완점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5" name="Google Shape;615;p36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16" name="Google Shape;616;p36"/>
          <p:cNvGrpSpPr/>
          <p:nvPr/>
        </p:nvGrpSpPr>
        <p:grpSpPr>
          <a:xfrm>
            <a:off x="330698" y="428675"/>
            <a:ext cx="936932" cy="790134"/>
            <a:chOff x="5031892" y="1468203"/>
            <a:chExt cx="2089449" cy="1762075"/>
          </a:xfrm>
        </p:grpSpPr>
        <p:grpSp>
          <p:nvGrpSpPr>
            <p:cNvPr id="617" name="Google Shape;617;p36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618" name="Google Shape;618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9" name="Google Shape;619;p36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0" name="Google Shape;620;p36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621" name="Google Shape;621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22" name="Google Shape;622;p36"/>
            <p:cNvCxnSpPr/>
            <p:nvPr/>
          </p:nvCxnSpPr>
          <p:spPr>
            <a:xfrm>
              <a:off x="5031892" y="2393976"/>
              <a:ext cx="2089449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23" name="Google Shape;623;p36"/>
          <p:cNvSpPr/>
          <p:nvPr/>
        </p:nvSpPr>
        <p:spPr>
          <a:xfrm>
            <a:off x="1052424" y="1725285"/>
            <a:ext cx="10052700" cy="428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36"/>
          <p:cNvSpPr txBox="1"/>
          <p:nvPr/>
        </p:nvSpPr>
        <p:spPr>
          <a:xfrm>
            <a:off x="1330275" y="3864600"/>
            <a:ext cx="95340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보완점 : </a:t>
            </a:r>
            <a:endParaRPr b="1"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AutoNum type="arabicPeriod"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일수 대비해서 적조 발생 횟수가 적기 때문에 과적합이 </a:t>
            </a: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</a:t>
            </a: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생했고, 그로 인해 정밀도와 재현도가 낮게 나옴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AutoNum type="arabicPeriod"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훈련 데이터셋의 양이 충분하지 않기 때문에 데이터의 기간을 확장하고 적조 발생 횟수가 적은 거제 대신 고흥이나 여수 등의 위치로 변경 필요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36"/>
          <p:cNvSpPr txBox="1"/>
          <p:nvPr/>
        </p:nvSpPr>
        <p:spPr>
          <a:xfrm>
            <a:off x="1330275" y="2243300"/>
            <a:ext cx="95340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피드백</a:t>
            </a:r>
            <a:r>
              <a:rPr b="1" lang="en-US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endParaRPr b="1"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AutoNum type="arabicPeriod"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협업 툴의 사용이 익숙하지 않아, 문서화 보다는 구두 진행이 많이 되었음.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lgun Gothic"/>
              <a:buAutoNum type="arabicPeriod"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계획 단계에서 충분한 논의가 진행되었다고 생각하였지만, 그럼에도 추후 추가되는 내용이나 기능이 있었음.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0" name="Google Shape;630;p37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1" name="Google Shape;631;p37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37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참고 문헌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3" name="Google Shape;633;p37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34" name="Google Shape;634;p37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635" name="Google Shape;635;p37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636" name="Google Shape;636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7" name="Google Shape;637;p37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639" name="Google Shape;639;p3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40" name="Google Shape;640;p37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41" name="Google Shape;641;p37"/>
          <p:cNvSpPr txBox="1"/>
          <p:nvPr/>
        </p:nvSpPr>
        <p:spPr>
          <a:xfrm>
            <a:off x="1267575" y="1713088"/>
            <a:ext cx="10113300" cy="4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윤홍주, 김형석(2005), Statistical Analyses on the Relationships between Red Tide Formation and Meteorological Factors in the Korean Coasts, and Satellite Monitoring for Red Tide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이문옥, 최재훈(2009), </a:t>
            </a: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C. polykrikoides 적조 발생시의 한국 남해안의 수온 및 염분 분포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임안숙(2016), 한국연안에서 태풍과 생물학적 상호작용이 코클로디니움 적조에 미치는 영향에 대한 연구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임월애, 고우진, 김경연, 박종우(2020), 1970년대 이후 한국 연안의 적조 발생 변화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국립수산과학원(2017), 「양식어장 적조피해 저감 연구」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해양수산부(2022), 「2022년 고수온ㆍ적조 종합 대책」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박선(2012), 앙상블 학습을 이용한 적조 발생 예측의 성능향상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박수호(2019)</a:t>
            </a: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심층신</a:t>
            </a: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경망을 활용한 Cochlodinium polykrikoides 적조 발생 예측 연구</a:t>
            </a:r>
            <a:endParaRPr sz="11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이민선(2020), Red tide detection using deep learning and high spatial resolution optical satellite imagery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8"/>
          <p:cNvSpPr/>
          <p:nvPr/>
        </p:nvSpPr>
        <p:spPr>
          <a:xfrm>
            <a:off x="0" y="2387599"/>
            <a:ext cx="12192000" cy="44703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8"/>
          <p:cNvSpPr/>
          <p:nvPr/>
        </p:nvSpPr>
        <p:spPr>
          <a:xfrm>
            <a:off x="3715109" y="3778621"/>
            <a:ext cx="4842300" cy="1226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</a:rPr>
              <a:t>QnA</a:t>
            </a:r>
            <a:endParaRPr b="1" i="0" sz="4400" u="none" cap="none" strike="noStrike">
              <a:solidFill>
                <a:srgbClr val="FFFFFF"/>
              </a:solidFill>
            </a:endParaRPr>
          </a:p>
        </p:txBody>
      </p:sp>
      <p:grpSp>
        <p:nvGrpSpPr>
          <p:cNvPr id="648" name="Google Shape;648;p38"/>
          <p:cNvGrpSpPr/>
          <p:nvPr/>
        </p:nvGrpSpPr>
        <p:grpSpPr>
          <a:xfrm>
            <a:off x="4867271" y="1468203"/>
            <a:ext cx="2446500" cy="1762200"/>
            <a:chOff x="4867271" y="1468203"/>
            <a:chExt cx="2446500" cy="1762200"/>
          </a:xfrm>
        </p:grpSpPr>
        <p:grpSp>
          <p:nvGrpSpPr>
            <p:cNvPr id="649" name="Google Shape;649;p38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650" name="Google Shape;650;p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1" name="Google Shape;651;p38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2" name="Google Shape;652;p38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653" name="Google Shape;653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54" name="Google Shape;654;p38"/>
            <p:cNvCxnSpPr/>
            <p:nvPr/>
          </p:nvCxnSpPr>
          <p:spPr>
            <a:xfrm>
              <a:off x="4867271" y="2393977"/>
              <a:ext cx="2446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9"/>
          <p:cNvSpPr/>
          <p:nvPr/>
        </p:nvSpPr>
        <p:spPr>
          <a:xfrm>
            <a:off x="0" y="2387599"/>
            <a:ext cx="12192000" cy="4470401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39"/>
          <p:cNvSpPr/>
          <p:nvPr/>
        </p:nvSpPr>
        <p:spPr>
          <a:xfrm>
            <a:off x="3715109" y="3778621"/>
            <a:ext cx="4842295" cy="1226516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</a:rPr>
              <a:t>감사합니다</a:t>
            </a:r>
            <a:endParaRPr b="1" i="0" sz="4400" u="none" cap="none" strike="noStrike">
              <a:solidFill>
                <a:srgbClr val="FFFFFF"/>
              </a:solidFill>
            </a:endParaRPr>
          </a:p>
        </p:txBody>
      </p:sp>
      <p:grpSp>
        <p:nvGrpSpPr>
          <p:cNvPr id="661" name="Google Shape;661;p39"/>
          <p:cNvGrpSpPr/>
          <p:nvPr/>
        </p:nvGrpSpPr>
        <p:grpSpPr>
          <a:xfrm>
            <a:off x="4867271" y="1468203"/>
            <a:ext cx="2446451" cy="1762075"/>
            <a:chOff x="4867271" y="1468203"/>
            <a:chExt cx="2446451" cy="1762075"/>
          </a:xfrm>
        </p:grpSpPr>
        <p:grpSp>
          <p:nvGrpSpPr>
            <p:cNvPr id="662" name="Google Shape;662;p39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663" name="Google Shape;663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4" name="Google Shape;664;p39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5" name="Google Shape;665;p39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666" name="Google Shape;666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667" name="Google Shape;667;p39"/>
            <p:cNvCxnSpPr/>
            <p:nvPr/>
          </p:nvCxnSpPr>
          <p:spPr>
            <a:xfrm>
              <a:off x="4867271" y="2393977"/>
              <a:ext cx="2446451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15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15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1384560" y="428675"/>
            <a:ext cx="10179771" cy="79716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>
                <a:solidFill>
                  <a:srgbClr val="ED929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</a:t>
            </a:r>
            <a:r>
              <a:rPr b="1" i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란?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8" name="Google Shape;118;p15"/>
          <p:cNvGrpSpPr/>
          <p:nvPr/>
        </p:nvGrpSpPr>
        <p:grpSpPr>
          <a:xfrm>
            <a:off x="330698" y="428675"/>
            <a:ext cx="936932" cy="790134"/>
            <a:chOff x="5031892" y="1468203"/>
            <a:chExt cx="2089449" cy="1762075"/>
          </a:xfrm>
        </p:grpSpPr>
        <p:grpSp>
          <p:nvGrpSpPr>
            <p:cNvPr id="119" name="Google Shape;119;p15"/>
            <p:cNvGrpSpPr/>
            <p:nvPr/>
          </p:nvGrpSpPr>
          <p:grpSpPr>
            <a:xfrm>
              <a:off x="5224273" y="1468203"/>
              <a:ext cx="1762075" cy="1762075"/>
              <a:chOff x="8612247" y="294154"/>
              <a:chExt cx="1762075" cy="1762075"/>
            </a:xfrm>
          </p:grpSpPr>
          <p:pic>
            <p:nvPicPr>
              <p:cNvPr id="120" name="Google Shape;120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" name="Google Shape;121;p15"/>
              <p:cNvSpPr/>
              <p:nvPr/>
            </p:nvSpPr>
            <p:spPr>
              <a:xfrm>
                <a:off x="8612247" y="294154"/>
                <a:ext cx="1762075" cy="1762075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8612247" y="294154"/>
                <a:ext cx="1762075" cy="1762075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123" name="Google Shape;123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6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4" name="Google Shape;124;p15"/>
            <p:cNvCxnSpPr/>
            <p:nvPr/>
          </p:nvCxnSpPr>
          <p:spPr>
            <a:xfrm>
              <a:off x="5031892" y="2393976"/>
              <a:ext cx="2089449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5" name="Google Shape;125;p15"/>
          <p:cNvSpPr/>
          <p:nvPr/>
        </p:nvSpPr>
        <p:spPr>
          <a:xfrm>
            <a:off x="8421300" y="4255349"/>
            <a:ext cx="31431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미관상 피해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적조로 바다가 붉게 물들면</a:t>
            </a:r>
            <a:endParaRPr b="1"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심미적으로 불안감 유발</a:t>
            </a:r>
            <a:endParaRPr b="1"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5"/>
          <p:cNvSpPr/>
          <p:nvPr/>
        </p:nvSpPr>
        <p:spPr>
          <a:xfrm rot="5400000">
            <a:off x="5145299" y="1502023"/>
            <a:ext cx="1901400" cy="3605400"/>
          </a:xfrm>
          <a:prstGeom prst="leftBracket">
            <a:avLst>
              <a:gd fmla="val 120396" name="adj"/>
            </a:avLst>
          </a:prstGeom>
          <a:noFill/>
          <a:ln cap="flat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7936724" y="1813177"/>
            <a:ext cx="33459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집단 폐사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코클로디니움 적조는 양식장 물고기의</a:t>
            </a:r>
            <a:endParaRPr b="1"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집단 폐사를 유발함</a:t>
            </a:r>
            <a:endParaRPr b="1"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720932" y="4255352"/>
            <a:ext cx="2949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적조란?</a:t>
            </a:r>
            <a:endParaRPr sz="16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플랑크톤이 대량으로 번식해</a:t>
            </a:r>
            <a:endParaRPr b="1"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바다가 붉게 보이는 현상</a:t>
            </a:r>
            <a:endParaRPr b="1"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799125" y="1813175"/>
            <a:ext cx="32118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코클로디니움</a:t>
            </a:r>
            <a:endParaRPr sz="16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독성은 없지만 끈적한 점액질 성분으로</a:t>
            </a:r>
            <a:endParaRPr b="1"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물고기의 아가미에 붙어 호흡 방해</a:t>
            </a:r>
            <a:endParaRPr b="1" sz="13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수온 25~28도(고수온), 염분 30~36(고염분) 최적조건 </a:t>
            </a:r>
            <a:endParaRPr b="1" sz="1500"/>
          </a:p>
        </p:txBody>
      </p:sp>
      <p:sp>
        <p:nvSpPr>
          <p:cNvPr id="130" name="Google Shape;130;p15"/>
          <p:cNvSpPr/>
          <p:nvPr/>
        </p:nvSpPr>
        <p:spPr>
          <a:xfrm>
            <a:off x="4984427" y="2894387"/>
            <a:ext cx="2223000" cy="2223000"/>
          </a:xfrm>
          <a:prstGeom prst="ellipse">
            <a:avLst/>
          </a:prstGeom>
          <a:solidFill>
            <a:srgbClr val="ED9292"/>
          </a:solidFill>
          <a:ln cap="flat" cmpd="sng" w="38100">
            <a:solidFill>
              <a:srgbClr val="1E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</a:rPr>
              <a:t>적 조</a:t>
            </a:r>
            <a:endParaRPr i="0" sz="2500" u="none" cap="none" strike="noStrike">
              <a:solidFill>
                <a:schemeClr val="lt1"/>
              </a:solidFill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3950477" y="4215027"/>
            <a:ext cx="685500" cy="681900"/>
          </a:xfrm>
          <a:prstGeom prst="ellipse">
            <a:avLst/>
          </a:prstGeom>
          <a:solidFill>
            <a:srgbClr val="3F8AB1"/>
          </a:solidFill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4464527" y="2545827"/>
            <a:ext cx="685500" cy="681900"/>
          </a:xfrm>
          <a:prstGeom prst="ellipse">
            <a:avLst/>
          </a:prstGeom>
          <a:solidFill>
            <a:srgbClr val="3F8AB1"/>
          </a:solidFill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400" y="2636900"/>
            <a:ext cx="499750" cy="4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6280" y="4299030"/>
            <a:ext cx="513900" cy="513900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5" name="Google Shape;135;p15"/>
          <p:cNvSpPr/>
          <p:nvPr/>
        </p:nvSpPr>
        <p:spPr>
          <a:xfrm>
            <a:off x="7083177" y="2545827"/>
            <a:ext cx="685500" cy="681900"/>
          </a:xfrm>
          <a:prstGeom prst="ellipse">
            <a:avLst/>
          </a:prstGeom>
          <a:solidFill>
            <a:srgbClr val="3F8AB1"/>
          </a:solidFill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6975" y="2647828"/>
            <a:ext cx="477897" cy="477897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7" name="Google Shape;137;p15"/>
          <p:cNvSpPr/>
          <p:nvPr/>
        </p:nvSpPr>
        <p:spPr>
          <a:xfrm>
            <a:off x="7555877" y="4215027"/>
            <a:ext cx="685500" cy="681900"/>
          </a:xfrm>
          <a:prstGeom prst="ellipse">
            <a:avLst/>
          </a:prstGeom>
          <a:solidFill>
            <a:srgbClr val="3F8AB1"/>
          </a:solidFill>
          <a:ln cap="flat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1675" y="4299025"/>
            <a:ext cx="513900" cy="5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16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16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>
                <a:solidFill>
                  <a:srgbClr val="ED929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1" lang="en-US" sz="3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 과학적 원인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6" name="Google Shape;146;p16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7" name="Google Shape;147;p16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148" name="Google Shape;148;p16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149" name="Google Shape;149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" name="Google Shape;150;p16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152" name="Google Shape;152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53" name="Google Shape;153;p16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4" name="Google Shape;154;p16"/>
          <p:cNvSpPr/>
          <p:nvPr/>
        </p:nvSpPr>
        <p:spPr>
          <a:xfrm>
            <a:off x="8661900" y="2530550"/>
            <a:ext cx="2027100" cy="183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1502850" y="2530550"/>
            <a:ext cx="2027100" cy="183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172" y="2670900"/>
            <a:ext cx="1556475" cy="1556500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57" name="Google Shape;157;p16"/>
          <p:cNvSpPr/>
          <p:nvPr/>
        </p:nvSpPr>
        <p:spPr>
          <a:xfrm>
            <a:off x="5082363" y="2530550"/>
            <a:ext cx="2027100" cy="183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7700" y="2670920"/>
            <a:ext cx="1556475" cy="15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97213" y="2670922"/>
            <a:ext cx="1556475" cy="1556454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60" name="Google Shape;160;p16"/>
          <p:cNvSpPr txBox="1"/>
          <p:nvPr/>
        </p:nvSpPr>
        <p:spPr>
          <a:xfrm>
            <a:off x="1037700" y="4839475"/>
            <a:ext cx="2957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지구 온난화로 인한 높은 수온 등 적조생물의 성장에 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알맞은 환경이 조성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196750" y="4839475"/>
            <a:ext cx="29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장마로 육지의 영양염류가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연안에 대량 유입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4618600" y="4839475"/>
            <a:ext cx="29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 등 플랑크톤의 광합성에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필요한 풍부한 일조량</a:t>
            </a:r>
            <a:endParaRPr b="1"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253538" y="1535625"/>
            <a:ext cx="76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우리나라의 8~10월에 대규모 유해성 적조가 발생하는 이유</a:t>
            </a:r>
            <a:endParaRPr b="1" sz="2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17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17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>
                <a:solidFill>
                  <a:srgbClr val="ED929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</a:t>
            </a:r>
            <a:r>
              <a:rPr b="1" i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발생시 경제적 피해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1" name="Google Shape;171;p17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2" name="Google Shape;172;p17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173" name="Google Shape;173;p17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174" name="Google Shape;174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" name="Google Shape;175;p17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177" name="Google Shape;177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78" name="Google Shape;178;p17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79" name="Google Shape;1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75" y="1622625"/>
            <a:ext cx="4522749" cy="2904125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180" name="Google Shape;180;p17"/>
          <p:cNvGrpSpPr/>
          <p:nvPr/>
        </p:nvGrpSpPr>
        <p:grpSpPr>
          <a:xfrm>
            <a:off x="6452274" y="1622629"/>
            <a:ext cx="4522622" cy="2904134"/>
            <a:chOff x="939800" y="1882175"/>
            <a:chExt cx="4572000" cy="4571999"/>
          </a:xfrm>
        </p:grpSpPr>
        <p:pic>
          <p:nvPicPr>
            <p:cNvPr id="181" name="Google Shape;18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9800" y="1882175"/>
              <a:ext cx="4572000" cy="4571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17"/>
            <p:cNvSpPr/>
            <p:nvPr/>
          </p:nvSpPr>
          <p:spPr>
            <a:xfrm>
              <a:off x="4109025" y="1882175"/>
              <a:ext cx="1339800" cy="108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7"/>
          <p:cNvSpPr txBox="1"/>
          <p:nvPr/>
        </p:nvSpPr>
        <p:spPr>
          <a:xfrm>
            <a:off x="1267550" y="5020900"/>
            <a:ext cx="4522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지구 온난화로 매년 적조가 발생하고 있으며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유해 적조의 빈도가 올라가 </a:t>
            </a:r>
            <a:r>
              <a:rPr b="1" lang="en-US" sz="1700">
                <a:solidFill>
                  <a:srgbClr val="ED9292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지속적인 피해</a:t>
            </a: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예상됨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6452188" y="5020900"/>
            <a:ext cx="4522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 발생시 해변의 미관을 해치기 때문에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관광객들에게 </a:t>
            </a:r>
            <a:r>
              <a:rPr b="1" lang="en-US" sz="1700">
                <a:solidFill>
                  <a:srgbClr val="ED9292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부정적인 이미지</a:t>
            </a: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심어줄수도 있음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18"/>
          <p:cNvSpPr/>
          <p:nvPr/>
        </p:nvSpPr>
        <p:spPr>
          <a:xfrm>
            <a:off x="256956" y="20969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과학적 근거   </a:t>
            </a:r>
            <a:endParaRPr b="0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2" name="Google Shape;192;p18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93" name="Google Shape;193;p18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194" name="Google Shape;194;p18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195" name="Google Shape;195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" name="Google Shape;196;p18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7" name="Google Shape;197;p18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198" name="Google Shape;198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99" name="Google Shape;199;p18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0" name="Google Shape;200;p18"/>
          <p:cNvSpPr txBox="1"/>
          <p:nvPr/>
        </p:nvSpPr>
        <p:spPr>
          <a:xfrm>
            <a:off x="1150550" y="1420463"/>
            <a:ext cx="41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75" y="3956550"/>
            <a:ext cx="2832825" cy="22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575" y="1466325"/>
            <a:ext cx="2832825" cy="22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/>
          <p:nvPr/>
        </p:nvSpPr>
        <p:spPr>
          <a:xfrm>
            <a:off x="4801050" y="2041550"/>
            <a:ext cx="1837200" cy="1099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코클로디니움은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ED929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온도</a:t>
            </a: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</a:t>
            </a:r>
            <a:r>
              <a:rPr b="1" lang="en-US">
                <a:solidFill>
                  <a:srgbClr val="ED9292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높을</a:t>
            </a: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수록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 밀도가 증가함</a:t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4801050" y="4531800"/>
            <a:ext cx="1837200" cy="1099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ED9292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풍속</a:t>
            </a: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</a:t>
            </a:r>
            <a:r>
              <a:rPr b="1" lang="en-US">
                <a:solidFill>
                  <a:srgbClr val="ED9292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느릴</a:t>
            </a: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수록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코클로디니움의 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 밀도가 증가함</a:t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5286450" y="3406675"/>
            <a:ext cx="866400" cy="8592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6715888" y="3364675"/>
            <a:ext cx="943200" cy="943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8222150" y="3078025"/>
            <a:ext cx="2677200" cy="15645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온도 와 풍속 등의 </a:t>
            </a:r>
            <a:r>
              <a:rPr b="1" lang="en-US" sz="1600">
                <a:solidFill>
                  <a:srgbClr val="ED9292"/>
                </a:solidFill>
              </a:rPr>
              <a:t>기상정보</a:t>
            </a:r>
            <a:r>
              <a:rPr b="1" lang="en-US" sz="1600">
                <a:solidFill>
                  <a:schemeClr val="lt1"/>
                </a:solidFill>
              </a:rPr>
              <a:t>를 활용하여 코클로디니움 </a:t>
            </a:r>
            <a:r>
              <a:rPr b="1" lang="en-US" sz="1600">
                <a:solidFill>
                  <a:srgbClr val="ED9292"/>
                </a:solidFill>
              </a:rPr>
              <a:t>예측</a:t>
            </a:r>
            <a:r>
              <a:rPr b="1" lang="en-US" sz="1600">
                <a:solidFill>
                  <a:schemeClr val="lt1"/>
                </a:solidFill>
              </a:rPr>
              <a:t> 가능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19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19"/>
          <p:cNvSpPr/>
          <p:nvPr/>
        </p:nvSpPr>
        <p:spPr>
          <a:xfrm>
            <a:off x="256956" y="20969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경제적 근거</a:t>
            </a:r>
            <a:endParaRPr b="0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5" name="Google Shape;215;p19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16" name="Google Shape;216;p19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217" name="Google Shape;217;p19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218" name="Google Shape;218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9" name="Google Shape;219;p19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21" name="Google Shape;221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22" name="Google Shape;222;p19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3" name="Google Shape;223;p19"/>
          <p:cNvSpPr txBox="1"/>
          <p:nvPr/>
        </p:nvSpPr>
        <p:spPr>
          <a:xfrm>
            <a:off x="1150550" y="1420463"/>
            <a:ext cx="41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6195275" y="3352150"/>
            <a:ext cx="44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65" y="1775863"/>
            <a:ext cx="4810725" cy="27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7325" y="1775875"/>
            <a:ext cx="3645150" cy="2721375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27" name="Google Shape;227;p19"/>
          <p:cNvSpPr txBox="1"/>
          <p:nvPr/>
        </p:nvSpPr>
        <p:spPr>
          <a:xfrm>
            <a:off x="2430146" y="5047338"/>
            <a:ext cx="7331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적조의 피해를 줄였을때 의미있는 수준의 </a:t>
            </a:r>
            <a:r>
              <a:rPr b="1" lang="en-US" sz="1700">
                <a:solidFill>
                  <a:srgbClr val="92D863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편익비용비율</a:t>
            </a: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발생 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빠르게 대응할수록 효과가 증가하기때문에 </a:t>
            </a:r>
            <a:r>
              <a:rPr b="1" lang="en-US" sz="1700">
                <a:solidFill>
                  <a:srgbClr val="92D8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예측과 알림</a:t>
            </a:r>
            <a:r>
              <a:rPr b="1" lang="en-US" sz="17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서비스가 중요</a:t>
            </a:r>
            <a:endParaRPr b="1" sz="1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0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20"/>
          <p:cNvSpPr/>
          <p:nvPr/>
        </p:nvSpPr>
        <p:spPr>
          <a:xfrm>
            <a:off x="256956" y="20969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경제적 근거</a:t>
            </a:r>
            <a:endParaRPr b="0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5" name="Google Shape;235;p20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36" name="Google Shape;236;p20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237" name="Google Shape;237;p20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238" name="Google Shape;238;p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9" name="Google Shape;239;p20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20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41" name="Google Shape;241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42" name="Google Shape;242;p20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3" name="Google Shape;243;p20"/>
          <p:cNvSpPr txBox="1"/>
          <p:nvPr/>
        </p:nvSpPr>
        <p:spPr>
          <a:xfrm>
            <a:off x="1150550" y="1420463"/>
            <a:ext cx="41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0"/>
          <p:cNvSpPr txBox="1"/>
          <p:nvPr/>
        </p:nvSpPr>
        <p:spPr>
          <a:xfrm>
            <a:off x="6195275" y="3352150"/>
            <a:ext cx="44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5" name="Google Shape;2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75" y="1604800"/>
            <a:ext cx="4186056" cy="2012525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46" name="Google Shape;2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575" y="3617325"/>
            <a:ext cx="4186048" cy="2223564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47" name="Google Shape;247;p20"/>
          <p:cNvSpPr txBox="1"/>
          <p:nvPr/>
        </p:nvSpPr>
        <p:spPr>
          <a:xfrm>
            <a:off x="6047900" y="2649000"/>
            <a:ext cx="50175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Char char="●"/>
            </a:pP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 수요 지역인 남해안의 관광객 수를 봤을 때 </a:t>
            </a:r>
            <a:r>
              <a:rPr b="1" lang="en-US" sz="1600">
                <a:solidFill>
                  <a:srgbClr val="92D8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지속적인 관광</a:t>
            </a: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이나</a:t>
            </a:r>
            <a:r>
              <a:rPr b="1" lang="en-US" sz="1600">
                <a:solidFill>
                  <a:srgbClr val="92D863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방문</a:t>
            </a: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예상됨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Char char="●"/>
            </a:pP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지속적인 </a:t>
            </a:r>
            <a:r>
              <a:rPr b="1" lang="en-US" sz="1600">
                <a:solidFill>
                  <a:srgbClr val="92D863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관광객 유치</a:t>
            </a: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위해 적조에 대한 </a:t>
            </a:r>
            <a:r>
              <a:rPr b="1" lang="en-US" sz="1600">
                <a:solidFill>
                  <a:srgbClr val="92D8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알림</a:t>
            </a: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제공할 필요가 있음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lgun Gothic"/>
              <a:buChar char="●"/>
            </a:pP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앞으로의 </a:t>
            </a:r>
            <a:r>
              <a:rPr b="1" lang="en-US" sz="1600">
                <a:solidFill>
                  <a:srgbClr val="92D863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이용자수 확보</a:t>
            </a:r>
            <a:r>
              <a:rPr b="1"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큰 문제가 없을 것으로 예상됨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7A9E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21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21"/>
          <p:cNvSpPr/>
          <p:nvPr/>
        </p:nvSpPr>
        <p:spPr>
          <a:xfrm>
            <a:off x="256881" y="209747"/>
            <a:ext cx="11678100" cy="6438600"/>
          </a:xfrm>
          <a:prstGeom prst="rect">
            <a:avLst/>
          </a:prstGeom>
          <a:gradFill>
            <a:gsLst>
              <a:gs pos="0">
                <a:srgbClr val="3F8AB1"/>
              </a:gs>
              <a:gs pos="100000">
                <a:srgbClr val="2B3348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  <a:effectLst>
            <a:outerShdw blurRad="2286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1384560" y="428675"/>
            <a:ext cx="10179900" cy="797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3200"/>
              <a:buFont typeface="Malgun Gothic"/>
              <a:buNone/>
            </a:pPr>
            <a:r>
              <a:rPr b="1" i="1" lang="en-US" sz="3200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i="1" lang="en-US" sz="3200" u="none" cap="none" strike="noStrike">
                <a:solidFill>
                  <a:srgbClr val="9CC2E5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i="1" lang="en-US" sz="3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구축 범위</a:t>
            </a:r>
            <a:endParaRPr b="0" i="0" sz="3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5" name="Google Shape;255;p21"/>
          <p:cNvCxnSpPr/>
          <p:nvPr/>
        </p:nvCxnSpPr>
        <p:spPr>
          <a:xfrm>
            <a:off x="265270" y="6648254"/>
            <a:ext cx="11664000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56" name="Google Shape;256;p21"/>
          <p:cNvGrpSpPr/>
          <p:nvPr/>
        </p:nvGrpSpPr>
        <p:grpSpPr>
          <a:xfrm>
            <a:off x="330642" y="428659"/>
            <a:ext cx="936932" cy="790170"/>
            <a:chOff x="5031892" y="1468203"/>
            <a:chExt cx="2089500" cy="1762200"/>
          </a:xfrm>
        </p:grpSpPr>
        <p:grpSp>
          <p:nvGrpSpPr>
            <p:cNvPr id="257" name="Google Shape;257;p21"/>
            <p:cNvGrpSpPr/>
            <p:nvPr/>
          </p:nvGrpSpPr>
          <p:grpSpPr>
            <a:xfrm>
              <a:off x="5224273" y="1468203"/>
              <a:ext cx="1762200" cy="1762200"/>
              <a:chOff x="8612247" y="294154"/>
              <a:chExt cx="1762200" cy="1762200"/>
            </a:xfrm>
          </p:grpSpPr>
          <p:pic>
            <p:nvPicPr>
              <p:cNvPr id="258" name="Google Shape;258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61746" y="630999"/>
                <a:ext cx="1263076" cy="1263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Google Shape;259;p21"/>
              <p:cNvSpPr/>
              <p:nvPr/>
            </p:nvSpPr>
            <p:spPr>
              <a:xfrm>
                <a:off x="8612247" y="294154"/>
                <a:ext cx="1762200" cy="1762200"/>
              </a:xfrm>
              <a:prstGeom prst="ellipse">
                <a:avLst/>
              </a:prstGeom>
              <a:noFill/>
              <a:ln cap="flat" cmpd="sng" w="31750">
                <a:solidFill>
                  <a:schemeClr val="lt1">
                    <a:alpha val="298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8612247" y="294154"/>
                <a:ext cx="1762200" cy="1762200"/>
              </a:xfrm>
              <a:prstGeom prst="arc">
                <a:avLst>
                  <a:gd fmla="val 770435" name="adj1"/>
                  <a:gd fmla="val 5005083" name="adj2"/>
                </a:avLst>
              </a:prstGeom>
              <a:noFill/>
              <a:ln cap="rnd" cmpd="sng" w="539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61" name="Google Shape;261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6395"/>
              <a:stretch/>
            </p:blipFill>
            <p:spPr>
              <a:xfrm>
                <a:off x="8861746" y="1217013"/>
                <a:ext cx="1263076" cy="677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62" name="Google Shape;262;p21"/>
            <p:cNvCxnSpPr/>
            <p:nvPr/>
          </p:nvCxnSpPr>
          <p:spPr>
            <a:xfrm>
              <a:off x="5031892" y="2393976"/>
              <a:ext cx="2089500" cy="0"/>
            </a:xfrm>
            <a:prstGeom prst="straightConnector1">
              <a:avLst/>
            </a:prstGeom>
            <a:noFill/>
            <a:ln cap="rnd" cmpd="sng" w="22225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3" name="Google Shape;263;p21"/>
          <p:cNvSpPr/>
          <p:nvPr/>
        </p:nvSpPr>
        <p:spPr>
          <a:xfrm>
            <a:off x="1308354" y="1666414"/>
            <a:ext cx="2752800" cy="6042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 데이터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4760378" y="1666418"/>
            <a:ext cx="2752800" cy="6042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구축 범위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8212397" y="1627064"/>
            <a:ext cx="2752800" cy="604200"/>
          </a:xfrm>
          <a:prstGeom prst="roundRect">
            <a:avLst>
              <a:gd fmla="val 50000" name="adj"/>
            </a:avLst>
          </a:prstGeom>
          <a:solidFill>
            <a:srgbClr val="1E4E79"/>
          </a:solidFill>
          <a:ln cap="flat" cmpd="sng" w="19050">
            <a:solidFill>
              <a:schemeClr val="lt1">
                <a:alpha val="2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1195100" y="2483600"/>
            <a:ext cx="2974500" cy="60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300">
                <a:solidFill>
                  <a:schemeClr val="lt1"/>
                </a:solidFill>
              </a:rPr>
              <a:t>기상청 - 기상자료 개방포털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10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https://data.kma.go.kr/cmmn/main.do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4687613" y="2534331"/>
            <a:ext cx="2974500" cy="349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lt1"/>
                </a:solidFill>
              </a:rPr>
              <a:t>적조 정보시스템과 기상청의 과거 자료를 활용하여 적조 예측 모델 개발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lt1"/>
                </a:solidFill>
              </a:rPr>
              <a:t>적조정보 API로 부터 실시간 적조 정보를 받아와 다듬어 실시간 정보 제공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lt1"/>
                </a:solidFill>
              </a:rPr>
              <a:t>기상청 API로부터 날씨 데이터 및 관광 정보 데이터에서 관광 정보를 수집하여 제공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8101550" y="2534325"/>
            <a:ext cx="3029100" cy="349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lt1"/>
                </a:solidFill>
              </a:rPr>
              <a:t>적조 예측 정보 제공을 통한 빠른 대응으로 양식업 및 관광객의 피해 절감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lt1"/>
                </a:solidFill>
              </a:rPr>
              <a:t>발생한 적조 정보를 빠르게 파악하여 양식업 종사자 및 관광객들이 안심할수 있고 빠르게 대응할 수 있음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US">
                <a:solidFill>
                  <a:schemeClr val="lt1"/>
                </a:solidFill>
              </a:rPr>
              <a:t>수산업 종사자 및 관광객에게 유용한 정보 제공으로 시스템 사용률을 높이고 수익 창출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9" name="Google Shape;269;p21"/>
          <p:cNvSpPr/>
          <p:nvPr/>
        </p:nvSpPr>
        <p:spPr>
          <a:xfrm>
            <a:off x="1195100" y="3245687"/>
            <a:ext cx="2974500" cy="60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300">
                <a:solidFill>
                  <a:schemeClr val="lt1"/>
                </a:solidFill>
              </a:rPr>
              <a:t>국립수산과학원-적조정보시스템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10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https://www.nifs.go.kr/red/main.red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1195100" y="4006851"/>
            <a:ext cx="2974500" cy="60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300">
                <a:solidFill>
                  <a:schemeClr val="lt1"/>
                </a:solidFill>
              </a:rPr>
              <a:t>국립수산과학원-적조정보 API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 sz="9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https://www.data.go.kr/data/15057069/openapi.do</a:t>
            </a:r>
            <a:endParaRPr sz="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1195100" y="4767589"/>
            <a:ext cx="2974500" cy="55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300">
                <a:solidFill>
                  <a:schemeClr val="lt1"/>
                </a:solidFill>
              </a:rPr>
              <a:t>관광 정보 데이터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1"/>
          <p:cNvSpPr/>
          <p:nvPr/>
        </p:nvSpPr>
        <p:spPr>
          <a:xfrm>
            <a:off x="1195100" y="5477652"/>
            <a:ext cx="2974500" cy="55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300">
                <a:solidFill>
                  <a:schemeClr val="lt1"/>
                </a:solidFill>
              </a:rPr>
              <a:t>개인 위치, 정보 데이터</a:t>
            </a:r>
            <a:endParaRPr sz="19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